
<file path=[Content_Types].xml><?xml version="1.0" encoding="utf-8"?>
<Types xmlns="http://schemas.openxmlformats.org/package/2006/content-types">
  <Override PartName="/_rels/.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slide2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_rels/presentation.xml.rels" ContentType="application/vnd.openxmlformats-package.relationships+xml"/>
  <Override PartName="/ppt/media/image40.png" ContentType="image/png"/>
  <Override PartName="/ppt/media/image32.png" ContentType="image/png"/>
  <Override PartName="/ppt/media/image41.jpeg" ContentType="image/jpeg"/>
  <Override PartName="/ppt/media/image31.png" ContentType="image/png"/>
  <Override PartName="/ppt/media/image30.png" ContentType="image/png"/>
  <Override PartName="/ppt/media/image29.png" ContentType="image/png"/>
  <Override PartName="/ppt/media/image28.png" ContentType="image/png"/>
  <Override PartName="/ppt/media/image27.png" ContentType="image/png"/>
  <Override PartName="/ppt/media/image37.gif" ContentType="image/gif"/>
  <Override PartName="/ppt/media/image26.png" ContentType="image/png"/>
  <Override PartName="/ppt/media/image36.gif" ContentType="image/gif"/>
  <Override PartName="/ppt/media/image25.png" ContentType="image/png"/>
  <Override PartName="/ppt/media/image35.gif" ContentType="image/gif"/>
  <Override PartName="/ppt/media/image24.png" ContentType="image/png"/>
  <Override PartName="/ppt/media/image34.gif" ContentType="image/gif"/>
  <Override PartName="/ppt/media/image23.png" ContentType="image/png"/>
  <Override PartName="/ppt/media/image8.png" ContentType="image/png"/>
  <Override PartName="/ppt/media/image12.gif" ContentType="image/gif"/>
  <Override PartName="/ppt/media/image2.png" ContentType="image/png"/>
  <Override PartName="/ppt/media/image33.gif" ContentType="image/gif"/>
  <Override PartName="/ppt/media/image22.png" ContentType="image/png"/>
  <Override PartName="/ppt/media/image39.png" ContentType="image/png"/>
  <Override PartName="/ppt/media/image4.png" ContentType="image/png"/>
  <Override PartName="/ppt/media/image38.png" ContentType="image/png"/>
  <Override PartName="/ppt/media/image3.png" ContentType="image/png"/>
  <Override PartName="/ppt/media/image1.png" ContentType="image/png"/>
  <Override PartName="/ppt/media/image6.png" ContentType="image/png"/>
  <Override PartName="/ppt/media/image21.png" ContentType="image/png"/>
  <Override PartName="/ppt/media/image11.gif" ContentType="image/gif"/>
  <Override PartName="/ppt/media/image9.gif" ContentType="image/gif"/>
  <Override PartName="/ppt/media/image13.png" ContentType="image/png"/>
  <Override PartName="/ppt/media/image14.png" ContentType="image/png"/>
  <Override PartName="/ppt/media/image7.jpeg" ContentType="image/jpeg"/>
  <Override PartName="/ppt/media/image15.png" ContentType="image/png"/>
  <Override PartName="/ppt/media/image16.png" ContentType="image/png"/>
  <Override PartName="/ppt/media/image17.png" ContentType="image/png"/>
  <Override PartName="/ppt/media/image18.png" ContentType="image/png"/>
  <Override PartName="/ppt/media/image10.gif" ContentType="image/gif"/>
  <Override PartName="/ppt/media/image19.png" ContentType="image/png"/>
  <Override PartName="/ppt/media/image5.png" ContentType="image/png"/>
  <Override PartName="/ppt/media/image20.png" ContentType="image/png"/>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8" name="PlaceHolder 2"/>
          <p:cNvSpPr>
            <a:spLocks noGrp="1"/>
          </p:cNvSpPr>
          <p:nvPr>
            <p:ph type="body"/>
          </p:nvPr>
        </p:nvSpPr>
        <p:spPr>
          <a:xfrm>
            <a:off x="457200" y="1600200"/>
            <a:ext cx="8229240" cy="2158560"/>
          </a:xfrm>
          <a:prstGeom prst="rect">
            <a:avLst/>
          </a:prstGeom>
        </p:spPr>
        <p:txBody>
          <a:bodyPr lIns="0" rIns="0" tIns="0" bIns="0"/>
          <a:p>
            <a:endParaRPr/>
          </a:p>
        </p:txBody>
      </p:sp>
      <p:sp>
        <p:nvSpPr>
          <p:cNvPr id="29" name="PlaceHolder 3"/>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1"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32"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33" name="PlaceHolder 4"/>
          <p:cNvSpPr>
            <a:spLocks noGrp="1"/>
          </p:cNvSpPr>
          <p:nvPr>
            <p:ph type="body"/>
          </p:nvPr>
        </p:nvSpPr>
        <p:spPr>
          <a:xfrm>
            <a:off x="4674240" y="3964320"/>
            <a:ext cx="4015800" cy="2158560"/>
          </a:xfrm>
          <a:prstGeom prst="rect">
            <a:avLst/>
          </a:prstGeom>
        </p:spPr>
        <p:txBody>
          <a:bodyPr lIns="0" rIns="0" tIns="0" bIns="0"/>
          <a:p>
            <a:endParaRPr/>
          </a:p>
        </p:txBody>
      </p:sp>
      <p:sp>
        <p:nvSpPr>
          <p:cNvPr id="34" name="PlaceHolder 5"/>
          <p:cNvSpPr>
            <a:spLocks noGrp="1"/>
          </p:cNvSpPr>
          <p:nvPr>
            <p:ph type="body"/>
          </p:nvPr>
        </p:nvSpPr>
        <p:spPr>
          <a:xfrm>
            <a:off x="457200" y="3964320"/>
            <a:ext cx="4015800" cy="2158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6" name="PlaceHolder 2"/>
          <p:cNvSpPr>
            <a:spLocks noGrp="1"/>
          </p:cNvSpPr>
          <p:nvPr>
            <p:ph type="body"/>
          </p:nvPr>
        </p:nvSpPr>
        <p:spPr>
          <a:xfrm>
            <a:off x="457200" y="1600200"/>
            <a:ext cx="8229240" cy="4525560"/>
          </a:xfrm>
          <a:prstGeom prst="rect">
            <a:avLst/>
          </a:prstGeom>
        </p:spPr>
        <p:txBody>
          <a:bodyPr lIns="0" rIns="0" tIns="0" bIns="0"/>
          <a:p>
            <a:endParaRPr/>
          </a:p>
        </p:txBody>
      </p:sp>
      <p:sp>
        <p:nvSpPr>
          <p:cNvPr id="37" name="PlaceHolder 3"/>
          <p:cNvSpPr>
            <a:spLocks noGrp="1"/>
          </p:cNvSpPr>
          <p:nvPr>
            <p:ph type="body"/>
          </p:nvPr>
        </p:nvSpPr>
        <p:spPr>
          <a:xfrm>
            <a:off x="457200" y="1600200"/>
            <a:ext cx="8229240" cy="4525560"/>
          </a:xfrm>
          <a:prstGeom prst="rect">
            <a:avLst/>
          </a:prstGeom>
        </p:spPr>
        <p:txBody>
          <a:bodyPr lIns="0" rIns="0" tIns="0" bIns="0"/>
          <a:p>
            <a:endParaRPr/>
          </a:p>
        </p:txBody>
      </p:sp>
      <p:pic>
        <p:nvPicPr>
          <p:cNvPr id="38" name="" descr=""/>
          <p:cNvPicPr/>
          <p:nvPr/>
        </p:nvPicPr>
        <p:blipFill>
          <a:blip r:embed="rId2"/>
          <a:stretch/>
        </p:blipFill>
        <p:spPr>
          <a:xfrm>
            <a:off x="1735560" y="1599840"/>
            <a:ext cx="5671800" cy="4525560"/>
          </a:xfrm>
          <a:prstGeom prst="rect">
            <a:avLst/>
          </a:prstGeom>
          <a:ln>
            <a:noFill/>
          </a:ln>
        </p:spPr>
      </p:pic>
      <p:pic>
        <p:nvPicPr>
          <p:cNvPr id="39" name="" descr=""/>
          <p:cNvPicPr/>
          <p:nvPr/>
        </p:nvPicPr>
        <p:blipFill>
          <a:blip r:embed="rId3"/>
          <a:stretch/>
        </p:blipFill>
        <p:spPr>
          <a:xfrm>
            <a:off x="1735560" y="15998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6" name="PlaceHolder 2"/>
          <p:cNvSpPr>
            <a:spLocks noGrp="1"/>
          </p:cNvSpPr>
          <p:nvPr>
            <p:ph type="subTitle"/>
          </p:nvPr>
        </p:nvSpPr>
        <p:spPr>
          <a:xfrm>
            <a:off x="457200" y="1600200"/>
            <a:ext cx="8229240" cy="452556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8" name="PlaceHolder 2"/>
          <p:cNvSpPr>
            <a:spLocks noGrp="1"/>
          </p:cNvSpPr>
          <p:nvPr>
            <p:ph type="body"/>
          </p:nvPr>
        </p:nvSpPr>
        <p:spPr>
          <a:xfrm>
            <a:off x="457200" y="1600200"/>
            <a:ext cx="8229240" cy="452556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0"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51" name="PlaceHolder 3"/>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5"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56" name="PlaceHolder 3"/>
          <p:cNvSpPr>
            <a:spLocks noGrp="1"/>
          </p:cNvSpPr>
          <p:nvPr>
            <p:ph type="body"/>
          </p:nvPr>
        </p:nvSpPr>
        <p:spPr>
          <a:xfrm>
            <a:off x="457200" y="3964320"/>
            <a:ext cx="4015800" cy="2158560"/>
          </a:xfrm>
          <a:prstGeom prst="rect">
            <a:avLst/>
          </a:prstGeom>
        </p:spPr>
        <p:txBody>
          <a:bodyPr lIns="0" rIns="0" tIns="0" bIns="0"/>
          <a:p>
            <a:endParaRPr/>
          </a:p>
        </p:txBody>
      </p:sp>
      <p:sp>
        <p:nvSpPr>
          <p:cNvPr id="57" name="PlaceHolder 4"/>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 name="PlaceHolder 2"/>
          <p:cNvSpPr>
            <a:spLocks noGrp="1"/>
          </p:cNvSpPr>
          <p:nvPr>
            <p:ph type="subTitle"/>
          </p:nvPr>
        </p:nvSpPr>
        <p:spPr>
          <a:xfrm>
            <a:off x="457200" y="1600200"/>
            <a:ext cx="8229240" cy="452556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9"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60"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61" name="PlaceHolder 4"/>
          <p:cNvSpPr>
            <a:spLocks noGrp="1"/>
          </p:cNvSpPr>
          <p:nvPr>
            <p:ph type="body"/>
          </p:nvPr>
        </p:nvSpPr>
        <p:spPr>
          <a:xfrm>
            <a:off x="4674240" y="3964320"/>
            <a:ext cx="4015800" cy="215856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3"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64"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65" name="PlaceHolder 4"/>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7" name="PlaceHolder 2"/>
          <p:cNvSpPr>
            <a:spLocks noGrp="1"/>
          </p:cNvSpPr>
          <p:nvPr>
            <p:ph type="body"/>
          </p:nvPr>
        </p:nvSpPr>
        <p:spPr>
          <a:xfrm>
            <a:off x="457200" y="1600200"/>
            <a:ext cx="8229240" cy="2158560"/>
          </a:xfrm>
          <a:prstGeom prst="rect">
            <a:avLst/>
          </a:prstGeom>
        </p:spPr>
        <p:txBody>
          <a:bodyPr lIns="0" rIns="0" tIns="0" bIns="0"/>
          <a:p>
            <a:endParaRPr/>
          </a:p>
        </p:txBody>
      </p:sp>
      <p:sp>
        <p:nvSpPr>
          <p:cNvPr id="68" name="PlaceHolder 3"/>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0"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71"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72" name="PlaceHolder 4"/>
          <p:cNvSpPr>
            <a:spLocks noGrp="1"/>
          </p:cNvSpPr>
          <p:nvPr>
            <p:ph type="body"/>
          </p:nvPr>
        </p:nvSpPr>
        <p:spPr>
          <a:xfrm>
            <a:off x="4674240" y="3964320"/>
            <a:ext cx="4015800" cy="2158560"/>
          </a:xfrm>
          <a:prstGeom prst="rect">
            <a:avLst/>
          </a:prstGeom>
        </p:spPr>
        <p:txBody>
          <a:bodyPr lIns="0" rIns="0" tIns="0" bIns="0"/>
          <a:p>
            <a:endParaRPr/>
          </a:p>
        </p:txBody>
      </p:sp>
      <p:sp>
        <p:nvSpPr>
          <p:cNvPr id="73" name="PlaceHolder 5"/>
          <p:cNvSpPr>
            <a:spLocks noGrp="1"/>
          </p:cNvSpPr>
          <p:nvPr>
            <p:ph type="body"/>
          </p:nvPr>
        </p:nvSpPr>
        <p:spPr>
          <a:xfrm>
            <a:off x="457200" y="3964320"/>
            <a:ext cx="4015800" cy="215856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5" name="PlaceHolder 2"/>
          <p:cNvSpPr>
            <a:spLocks noGrp="1"/>
          </p:cNvSpPr>
          <p:nvPr>
            <p:ph type="body"/>
          </p:nvPr>
        </p:nvSpPr>
        <p:spPr>
          <a:xfrm>
            <a:off x="457200" y="1600200"/>
            <a:ext cx="8229240" cy="4525560"/>
          </a:xfrm>
          <a:prstGeom prst="rect">
            <a:avLst/>
          </a:prstGeom>
        </p:spPr>
        <p:txBody>
          <a:bodyPr lIns="0" rIns="0" tIns="0" bIns="0"/>
          <a:p>
            <a:endParaRPr/>
          </a:p>
        </p:txBody>
      </p:sp>
      <p:sp>
        <p:nvSpPr>
          <p:cNvPr id="76" name="PlaceHolder 3"/>
          <p:cNvSpPr>
            <a:spLocks noGrp="1"/>
          </p:cNvSpPr>
          <p:nvPr>
            <p:ph type="body"/>
          </p:nvPr>
        </p:nvSpPr>
        <p:spPr>
          <a:xfrm>
            <a:off x="457200" y="1600200"/>
            <a:ext cx="8229240" cy="4525560"/>
          </a:xfrm>
          <a:prstGeom prst="rect">
            <a:avLst/>
          </a:prstGeom>
        </p:spPr>
        <p:txBody>
          <a:bodyPr lIns="0" rIns="0" tIns="0" bIns="0"/>
          <a:p>
            <a:endParaRPr/>
          </a:p>
        </p:txBody>
      </p:sp>
      <p:pic>
        <p:nvPicPr>
          <p:cNvPr id="77" name="" descr=""/>
          <p:cNvPicPr/>
          <p:nvPr/>
        </p:nvPicPr>
        <p:blipFill>
          <a:blip r:embed="rId2"/>
          <a:stretch/>
        </p:blipFill>
        <p:spPr>
          <a:xfrm>
            <a:off x="1735560" y="1599840"/>
            <a:ext cx="5671800" cy="4525560"/>
          </a:xfrm>
          <a:prstGeom prst="rect">
            <a:avLst/>
          </a:prstGeom>
          <a:ln>
            <a:noFill/>
          </a:ln>
        </p:spPr>
      </p:pic>
      <p:pic>
        <p:nvPicPr>
          <p:cNvPr id="78" name="" descr=""/>
          <p:cNvPicPr/>
          <p:nvPr/>
        </p:nvPicPr>
        <p:blipFill>
          <a:blip r:embed="rId3"/>
          <a:stretch/>
        </p:blipFill>
        <p:spPr>
          <a:xfrm>
            <a:off x="1735560" y="1599840"/>
            <a:ext cx="5671800" cy="45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9" name="PlaceHolder 2"/>
          <p:cNvSpPr>
            <a:spLocks noGrp="1"/>
          </p:cNvSpPr>
          <p:nvPr>
            <p:ph type="body"/>
          </p:nvPr>
        </p:nvSpPr>
        <p:spPr>
          <a:xfrm>
            <a:off x="457200" y="1600200"/>
            <a:ext cx="8229240" cy="452556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1"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12" name="PlaceHolder 3"/>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6"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17" name="PlaceHolder 3"/>
          <p:cNvSpPr>
            <a:spLocks noGrp="1"/>
          </p:cNvSpPr>
          <p:nvPr>
            <p:ph type="body"/>
          </p:nvPr>
        </p:nvSpPr>
        <p:spPr>
          <a:xfrm>
            <a:off x="457200" y="3964320"/>
            <a:ext cx="4015800" cy="2158560"/>
          </a:xfrm>
          <a:prstGeom prst="rect">
            <a:avLst/>
          </a:prstGeom>
        </p:spPr>
        <p:txBody>
          <a:bodyPr lIns="0" rIns="0" tIns="0" bIns="0"/>
          <a:p>
            <a:endParaRPr/>
          </a:p>
        </p:txBody>
      </p:sp>
      <p:sp>
        <p:nvSpPr>
          <p:cNvPr id="18" name="PlaceHolder 4"/>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0"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21"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22" name="PlaceHolder 4"/>
          <p:cNvSpPr>
            <a:spLocks noGrp="1"/>
          </p:cNvSpPr>
          <p:nvPr>
            <p:ph type="body"/>
          </p:nvPr>
        </p:nvSpPr>
        <p:spPr>
          <a:xfrm>
            <a:off x="4674240" y="3964320"/>
            <a:ext cx="4015800" cy="2158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4"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25"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26" name="PlaceHolder 4"/>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en-US" sz="4400" spc="-1" strike="noStrike">
                <a:solidFill>
                  <a:srgbClr val="000000"/>
                </a:solidFill>
                <a:uFill>
                  <a:solidFill>
                    <a:srgbClr val="ffffff"/>
                  </a:solidFill>
                </a:uFill>
                <a:latin typeface="Calibri"/>
              </a:rPr>
              <a:t>Click to edit Master title style</a:t>
            </a:r>
            <a:endParaRPr/>
          </a:p>
        </p:txBody>
      </p:sp>
      <p:sp>
        <p:nvSpPr>
          <p:cNvPr id="1" name="PlaceHolder 2"/>
          <p:cNvSpPr>
            <a:spLocks noGrp="1"/>
          </p:cNvSpPr>
          <p:nvPr>
            <p:ph type="subTitle"/>
          </p:nvPr>
        </p:nvSpPr>
        <p:spPr>
          <a:xfrm>
            <a:off x="1371600" y="3886200"/>
            <a:ext cx="6400440" cy="1752120"/>
          </a:xfrm>
          <a:prstGeom prst="rect">
            <a:avLst/>
          </a:prstGeom>
        </p:spPr>
        <p:txBody>
          <a:bodyPr/>
          <a:p>
            <a:pPr algn="ctr">
              <a:lnSpc>
                <a:spcPct val="100000"/>
              </a:lnSpc>
            </a:pPr>
            <a:r>
              <a:rPr lang="en-US" sz="3200" spc="-1" strike="noStrike">
                <a:solidFill>
                  <a:srgbClr val="8b8b8b"/>
                </a:solidFill>
                <a:uFill>
                  <a:solidFill>
                    <a:srgbClr val="ffffff"/>
                  </a:solidFill>
                </a:uFill>
                <a:latin typeface="Calibri"/>
              </a:rPr>
              <a:t>Click to edit Master subtitle style</a:t>
            </a:r>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en-US" sz="1200" spc="-1" strike="noStrike">
                <a:solidFill>
                  <a:srgbClr val="8b8b8b"/>
                </a:solidFill>
                <a:uFill>
                  <a:solidFill>
                    <a:srgbClr val="ffffff"/>
                  </a:solidFill>
                </a:uFill>
                <a:latin typeface="Calibri"/>
              </a:rPr>
              <a:t>6/1/18</a:t>
            </a:r>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916AB639-1E44-4F54-B166-BC20CA842432}" type="slidenum">
              <a:rPr lang="en-US" sz="1200" spc="-1" strike="noStrike">
                <a:solidFill>
                  <a:srgbClr val="8b8b8b"/>
                </a:solidFill>
                <a:uFill>
                  <a:solidFill>
                    <a:srgbClr val="ffffff"/>
                  </a:solidFill>
                </a:uFill>
                <a:latin typeface="Calibri"/>
              </a:rPr>
              <a:t>&lt;number&gt;</a:t>
            </a:fld>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p>
            <a:pPr marL="432000" indent="-324000">
              <a:buClr>
                <a:srgbClr val="ffffff"/>
              </a:buClr>
              <a:buSzPct val="45000"/>
              <a:buFont typeface="Wingdings" charset="2"/>
              <a:buChar char=""/>
            </a:pPr>
            <a:r>
              <a:rPr lang="en-US" sz="3200" spc="-1">
                <a:latin typeface="Calibri"/>
              </a:rPr>
              <a:t>Click to edit the outline text format</a:t>
            </a:r>
            <a:endParaRPr/>
          </a:p>
          <a:p>
            <a:pPr lvl="1" marL="864000" indent="-324000">
              <a:buClr>
                <a:srgbClr val="ffffff"/>
              </a:buClr>
              <a:buSzPct val="75000"/>
              <a:buFont typeface="Symbol" charset="2"/>
              <a:buChar char=""/>
            </a:pPr>
            <a:r>
              <a:rPr lang="en-US" sz="2400" spc="-1">
                <a:latin typeface="Calibri"/>
              </a:rPr>
              <a:t>Second Outline Level</a:t>
            </a:r>
            <a:endParaRPr/>
          </a:p>
          <a:p>
            <a:pPr lvl="2" marL="1296000" indent="-288000">
              <a:buClr>
                <a:srgbClr val="ffffff"/>
              </a:buClr>
              <a:buSzPct val="45000"/>
              <a:buFont typeface="Wingdings" charset="2"/>
              <a:buChar char=""/>
            </a:pPr>
            <a:r>
              <a:rPr lang="en-US" sz="2000" spc="-1">
                <a:latin typeface="Calibri"/>
              </a:rPr>
              <a:t>Third Outline Level</a:t>
            </a:r>
            <a:endParaRPr/>
          </a:p>
          <a:p>
            <a:pPr lvl="3" marL="1728000" indent="-216000">
              <a:buClr>
                <a:srgbClr val="ffffff"/>
              </a:buClr>
              <a:buSzPct val="75000"/>
              <a:buFont typeface="Symbol" charset="2"/>
              <a:buChar char=""/>
            </a:pPr>
            <a:r>
              <a:rPr lang="en-US" sz="2000" spc="-1">
                <a:latin typeface="Calibri"/>
              </a:rPr>
              <a:t>Fourth Outline Level</a:t>
            </a:r>
            <a:endParaRPr/>
          </a:p>
          <a:p>
            <a:pPr lvl="4" marL="2160000" indent="-216000">
              <a:buClr>
                <a:srgbClr val="ffffff"/>
              </a:buClr>
              <a:buSzPct val="45000"/>
              <a:buFont typeface="Wingdings" charset="2"/>
              <a:buChar char=""/>
            </a:pPr>
            <a:r>
              <a:rPr lang="en-US" sz="2000" spc="-1">
                <a:latin typeface="Calibri"/>
              </a:rPr>
              <a:t>Fifth Outline Level</a:t>
            </a:r>
            <a:endParaRPr/>
          </a:p>
          <a:p>
            <a:pPr lvl="5" marL="2592000" indent="-216000">
              <a:buClr>
                <a:srgbClr val="ffffff"/>
              </a:buClr>
              <a:buSzPct val="45000"/>
              <a:buFont typeface="Wingdings" charset="2"/>
              <a:buChar char=""/>
            </a:pPr>
            <a:r>
              <a:rPr lang="en-US" sz="2000" spc="-1">
                <a:latin typeface="Calibri"/>
              </a:rPr>
              <a:t>Sixth Outline Level</a:t>
            </a:r>
            <a:endParaRPr/>
          </a:p>
          <a:p>
            <a:pPr lvl="6" marL="3024000" indent="-216000">
              <a:buClr>
                <a:srgbClr val="ffffff"/>
              </a:buClr>
              <a:buSzPct val="45000"/>
              <a:buFont typeface="Wingdings" charset="2"/>
              <a:buChar char=""/>
            </a:pPr>
            <a:r>
              <a:rPr lang="en-US" sz="2000" spc="-1">
                <a:latin typeface="Calibri"/>
              </a:rPr>
              <a:t>Seventh Outline Level</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n-US" sz="4400" spc="-1" strike="noStrike">
                <a:solidFill>
                  <a:srgbClr val="000000"/>
                </a:solidFill>
                <a:uFill>
                  <a:solidFill>
                    <a:srgbClr val="ffffff"/>
                  </a:solidFill>
                </a:uFill>
                <a:latin typeface="Calibri"/>
              </a:rPr>
              <a:t>Click to edit Master title style</a:t>
            </a:r>
            <a:endParaRPr/>
          </a:p>
        </p:txBody>
      </p:sp>
      <p:sp>
        <p:nvSpPr>
          <p:cNvPr id="41" name="PlaceHolder 2"/>
          <p:cNvSpPr>
            <a:spLocks noGrp="1"/>
          </p:cNvSpPr>
          <p:nvPr>
            <p:ph type="body"/>
          </p:nvPr>
        </p:nvSpPr>
        <p:spPr>
          <a:xfrm>
            <a:off x="457200" y="1600200"/>
            <a:ext cx="8229240" cy="4525560"/>
          </a:xfrm>
          <a:prstGeom prst="rect">
            <a:avLst/>
          </a:prstGeom>
        </p:spPr>
        <p:txBody>
          <a:bodyPr/>
          <a:p>
            <a:pPr marL="432000" indent="-324000">
              <a:buClr>
                <a:srgbClr val="ffffff"/>
              </a:buClr>
              <a:buSzPct val="45000"/>
              <a:buFont typeface="Wingdings" charset="2"/>
              <a:buChar char=""/>
            </a:pPr>
            <a:r>
              <a:rPr lang="en-US" sz="3200" spc="-1" strike="noStrike">
                <a:solidFill>
                  <a:srgbClr val="000000"/>
                </a:solidFill>
                <a:uFill>
                  <a:solidFill>
                    <a:srgbClr val="ffffff"/>
                  </a:solidFill>
                </a:uFill>
                <a:latin typeface="Calibri"/>
              </a:rPr>
              <a:t>Click to edit the outline text format</a:t>
            </a:r>
            <a:endParaRPr/>
          </a:p>
          <a:p>
            <a:pPr lvl="1" marL="864000" indent="-324000">
              <a:buClr>
                <a:srgbClr val="ffffff"/>
              </a:buClr>
              <a:buSzPct val="75000"/>
              <a:buFont typeface="Symbol" charset="2"/>
              <a:buChar char=""/>
            </a:pPr>
            <a:r>
              <a:rPr lang="en-US" sz="3200" spc="-1" strike="noStrike">
                <a:solidFill>
                  <a:srgbClr val="000000"/>
                </a:solidFill>
                <a:uFill>
                  <a:solidFill>
                    <a:srgbClr val="ffffff"/>
                  </a:solidFill>
                </a:uFill>
                <a:latin typeface="Calibri"/>
              </a:rPr>
              <a:t>Second Outline Level</a:t>
            </a:r>
            <a:endParaRPr/>
          </a:p>
          <a:p>
            <a:pPr lvl="2" marL="1296000" indent="-288000">
              <a:buClr>
                <a:srgbClr val="ffffff"/>
              </a:buClr>
              <a:buSzPct val="45000"/>
              <a:buFont typeface="Wingdings" charset="2"/>
              <a:buChar char=""/>
            </a:pPr>
            <a:r>
              <a:rPr lang="en-US" sz="3200" spc="-1" strike="noStrike">
                <a:solidFill>
                  <a:srgbClr val="000000"/>
                </a:solidFill>
                <a:uFill>
                  <a:solidFill>
                    <a:srgbClr val="ffffff"/>
                  </a:solidFill>
                </a:uFill>
                <a:latin typeface="Calibri"/>
              </a:rPr>
              <a:t>Third Outline Level</a:t>
            </a:r>
            <a:endParaRPr/>
          </a:p>
          <a:p>
            <a:pPr lvl="3" marL="1728000" indent="-216000">
              <a:buClr>
                <a:srgbClr val="ffffff"/>
              </a:buClr>
              <a:buSzPct val="75000"/>
              <a:buFont typeface="Symbol" charset="2"/>
              <a:buChar char=""/>
            </a:pPr>
            <a:r>
              <a:rPr lang="en-US" sz="3200" spc="-1" strike="noStrike">
                <a:solidFill>
                  <a:srgbClr val="000000"/>
                </a:solidFill>
                <a:uFill>
                  <a:solidFill>
                    <a:srgbClr val="ffffff"/>
                  </a:solidFill>
                </a:uFill>
                <a:latin typeface="Calibri"/>
              </a:rPr>
              <a:t>Fourth Outline Level</a:t>
            </a:r>
            <a:endParaRPr/>
          </a:p>
          <a:p>
            <a:pPr lvl="4" marL="2160000" indent="-216000">
              <a:buClr>
                <a:srgbClr val="ffffff"/>
              </a:buClr>
              <a:buSzPct val="45000"/>
              <a:buFont typeface="Wingdings" charset="2"/>
              <a:buChar char=""/>
            </a:pPr>
            <a:r>
              <a:rPr lang="en-US" sz="3200" spc="-1" strike="noStrike">
                <a:solidFill>
                  <a:srgbClr val="000000"/>
                </a:solidFill>
                <a:uFill>
                  <a:solidFill>
                    <a:srgbClr val="ffffff"/>
                  </a:solidFill>
                </a:uFill>
                <a:latin typeface="Calibri"/>
              </a:rPr>
              <a:t>Fifth Outline Level</a:t>
            </a:r>
            <a:endParaRPr/>
          </a:p>
          <a:p>
            <a:pPr lvl="5" marL="2592000" indent="-216000">
              <a:buClr>
                <a:srgbClr val="ffffff"/>
              </a:buClr>
              <a:buSzPct val="45000"/>
              <a:buFont typeface="Wingdings" charset="2"/>
              <a:buChar char=""/>
            </a:pPr>
            <a:r>
              <a:rPr lang="en-US" sz="3200" spc="-1" strike="noStrike">
                <a:solidFill>
                  <a:srgbClr val="000000"/>
                </a:solidFill>
                <a:uFill>
                  <a:solidFill>
                    <a:srgbClr val="ffffff"/>
                  </a:solidFill>
                </a:uFill>
                <a:latin typeface="Calibri"/>
              </a:rPr>
              <a:t>Sixth Outline Level</a:t>
            </a:r>
            <a:endParaRPr/>
          </a:p>
          <a:p>
            <a:pPr marL="343080" indent="-342720">
              <a:lnSpc>
                <a:spcPct val="100000"/>
              </a:lnSpc>
              <a:buFont typeface="Arial"/>
              <a:buChar char="•"/>
            </a:pPr>
            <a:r>
              <a:rPr lang="en-US" sz="3200" spc="-1" strike="noStrike">
                <a:solidFill>
                  <a:srgbClr val="000000"/>
                </a:solidFill>
                <a:uFill>
                  <a:solidFill>
                    <a:srgbClr val="ffffff"/>
                  </a:solidFill>
                </a:uFill>
                <a:latin typeface="Calibri"/>
              </a:rPr>
              <a:t>Seventh Outline LevelClick to edit Master text styles</a:t>
            </a:r>
            <a:endParaRPr/>
          </a:p>
          <a:p>
            <a:pPr lvl="1" marL="743040" indent="-285480">
              <a:lnSpc>
                <a:spcPct val="100000"/>
              </a:lnSpc>
              <a:buFont typeface="Arial"/>
              <a:buChar char="–"/>
            </a:pPr>
            <a:r>
              <a:rPr lang="en-US" sz="2800" spc="-1" strike="noStrike">
                <a:solidFill>
                  <a:srgbClr val="000000"/>
                </a:solidFill>
                <a:uFill>
                  <a:solidFill>
                    <a:srgbClr val="ffffff"/>
                  </a:solidFill>
                </a:uFill>
                <a:latin typeface="Calibri"/>
              </a:rPr>
              <a:t>Second level</a:t>
            </a:r>
            <a:endParaRPr/>
          </a:p>
          <a:p>
            <a:pPr lvl="2" marL="1143000" indent="-228240">
              <a:lnSpc>
                <a:spcPct val="100000"/>
              </a:lnSpc>
              <a:buFont typeface="Arial"/>
              <a:buChar char="•"/>
            </a:pPr>
            <a:r>
              <a:rPr lang="en-US" sz="2400" spc="-1" strike="noStrike">
                <a:solidFill>
                  <a:srgbClr val="000000"/>
                </a:solidFill>
                <a:uFill>
                  <a:solidFill>
                    <a:srgbClr val="ffffff"/>
                  </a:solidFill>
                </a:uFill>
                <a:latin typeface="Calibri"/>
              </a:rPr>
              <a:t>Third level</a:t>
            </a:r>
            <a:endParaRPr/>
          </a:p>
          <a:p>
            <a:pPr lvl="3" marL="1600200" indent="-228240">
              <a:lnSpc>
                <a:spcPct val="100000"/>
              </a:lnSpc>
              <a:buFont typeface="Arial"/>
              <a:buChar char="–"/>
            </a:pPr>
            <a:r>
              <a:rPr lang="en-US" sz="2000" spc="-1" strike="noStrike">
                <a:solidFill>
                  <a:srgbClr val="000000"/>
                </a:solidFill>
                <a:uFill>
                  <a:solidFill>
                    <a:srgbClr val="ffffff"/>
                  </a:solidFill>
                </a:uFill>
                <a:latin typeface="Calibri"/>
              </a:rPr>
              <a:t>Fourth level</a:t>
            </a:r>
            <a:endParaRPr/>
          </a:p>
          <a:p>
            <a:pPr lvl="4" marL="2057400" indent="-228240">
              <a:lnSpc>
                <a:spcPct val="100000"/>
              </a:lnSpc>
              <a:buFont typeface="Arial"/>
              <a:buChar char="»"/>
            </a:pPr>
            <a:r>
              <a:rPr lang="en-US" sz="2000" spc="-1" strike="noStrike">
                <a:solidFill>
                  <a:srgbClr val="000000"/>
                </a:solidFill>
                <a:uFill>
                  <a:solidFill>
                    <a:srgbClr val="ffffff"/>
                  </a:solidFill>
                </a:uFill>
                <a:latin typeface="Calibri"/>
              </a:rPr>
              <a:t>Fifth level</a:t>
            </a:r>
            <a:endParaRPr/>
          </a:p>
        </p:txBody>
      </p:sp>
      <p:sp>
        <p:nvSpPr>
          <p:cNvPr id="42" name="PlaceHolder 3"/>
          <p:cNvSpPr>
            <a:spLocks noGrp="1"/>
          </p:cNvSpPr>
          <p:nvPr>
            <p:ph type="dt"/>
          </p:nvPr>
        </p:nvSpPr>
        <p:spPr>
          <a:xfrm>
            <a:off x="457200" y="6356520"/>
            <a:ext cx="2133360" cy="364680"/>
          </a:xfrm>
          <a:prstGeom prst="rect">
            <a:avLst/>
          </a:prstGeom>
        </p:spPr>
        <p:txBody>
          <a:bodyPr anchor="ctr"/>
          <a:p>
            <a:pPr>
              <a:lnSpc>
                <a:spcPct val="100000"/>
              </a:lnSpc>
            </a:pPr>
            <a:r>
              <a:rPr lang="en-US" sz="1200" spc="-1" strike="noStrike">
                <a:solidFill>
                  <a:srgbClr val="8b8b8b"/>
                </a:solidFill>
                <a:uFill>
                  <a:solidFill>
                    <a:srgbClr val="ffffff"/>
                  </a:solidFill>
                </a:uFill>
                <a:latin typeface="Calibri"/>
              </a:rPr>
              <a:t>6/1/18</a:t>
            </a:r>
            <a:endParaRPr/>
          </a:p>
        </p:txBody>
      </p:sp>
      <p:sp>
        <p:nvSpPr>
          <p:cNvPr id="43" name="PlaceHolder 4"/>
          <p:cNvSpPr>
            <a:spLocks noGrp="1"/>
          </p:cNvSpPr>
          <p:nvPr>
            <p:ph type="ftr"/>
          </p:nvPr>
        </p:nvSpPr>
        <p:spPr>
          <a:xfrm>
            <a:off x="3124080" y="6356520"/>
            <a:ext cx="2895120" cy="364680"/>
          </a:xfrm>
          <a:prstGeom prst="rect">
            <a:avLst/>
          </a:prstGeom>
        </p:spPr>
        <p:txBody>
          <a:bodyPr anchor="ctr"/>
          <a:p>
            <a:endParaRPr/>
          </a:p>
        </p:txBody>
      </p:sp>
      <p:sp>
        <p:nvSpPr>
          <p:cNvPr id="4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9CC5D2EB-8EB0-4266-9EEE-BBB97CBF2016}" type="slidenum">
              <a:rPr lang="en-US" sz="1200" spc="-1" strike="noStrike">
                <a:solidFill>
                  <a:srgbClr val="8b8b8b"/>
                </a:solidFill>
                <a:uFill>
                  <a:solidFill>
                    <a:srgbClr val="ffffff"/>
                  </a:solidFill>
                </a:uFill>
                <a:latin typeface="Calibri"/>
              </a:rPr>
              <a:t>&lt;number&gt;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hyperlink" Target="https://en.wikipedia.org/wiki/Elitzur%E2%80%93Vaidman_bomb_tester" TargetMode="External"/><Relationship Id="rId2" Type="http://schemas.openxmlformats.org/officeDocument/2006/relationships/hyperlink" Target="https://en.wikipedia.org/wiki/Elitzur%E2%80%93Vaidman_bomb_tester" TargetMode="External"/><Relationship Id="rId3" Type="http://schemas.openxmlformats.org/officeDocument/2006/relationships/hyperlink" Target="https://en.wikipedia.org/wiki/Elitzur%E2%80%93Vaidman_bomb_tester" TargetMode="External"/><Relationship Id="rId4" Type="http://schemas.openxmlformats.org/officeDocument/2006/relationships/hyperlink" Target="https://en.wikipedia.org/wiki/Elitzur%E2%80%93Vaidman_bomb_tester" TargetMode="External"/><Relationship Id="rId5"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33.gif"/><Relationship Id="rId2" Type="http://schemas.openxmlformats.org/officeDocument/2006/relationships/image" Target="../media/image34.gif"/><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35.gif"/><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6.gif"/><Relationship Id="rId2" Type="http://schemas.openxmlformats.org/officeDocument/2006/relationships/image" Target="../media/image37.gif"/><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gif"/><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gif"/><Relationship Id="rId2" Type="http://schemas.openxmlformats.org/officeDocument/2006/relationships/image" Target="../media/image11.gif"/><Relationship Id="rId3" Type="http://schemas.openxmlformats.org/officeDocument/2006/relationships/image" Target="../media/image12.gif"/><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CustomShape 1"/>
          <p:cNvSpPr/>
          <p:nvPr/>
        </p:nvSpPr>
        <p:spPr>
          <a:xfrm>
            <a:off x="155520" y="-144360"/>
            <a:ext cx="304560" cy="304560"/>
          </a:xfrm>
          <a:prstGeom prst="rect">
            <a:avLst/>
          </a:prstGeom>
          <a:noFill/>
          <a:ln>
            <a:noFill/>
          </a:ln>
        </p:spPr>
        <p:style>
          <a:lnRef idx="0"/>
          <a:fillRef idx="0"/>
          <a:effectRef idx="0"/>
          <a:fontRef idx="minor"/>
        </p:style>
      </p:sp>
      <p:sp>
        <p:nvSpPr>
          <p:cNvPr id="80" name="CustomShape 2"/>
          <p:cNvSpPr/>
          <p:nvPr/>
        </p:nvSpPr>
        <p:spPr>
          <a:xfrm>
            <a:off x="155520" y="-144360"/>
            <a:ext cx="304560" cy="304560"/>
          </a:xfrm>
          <a:prstGeom prst="rect">
            <a:avLst/>
          </a:prstGeom>
          <a:noFill/>
          <a:ln>
            <a:noFill/>
          </a:ln>
        </p:spPr>
        <p:style>
          <a:lnRef idx="0"/>
          <a:fillRef idx="0"/>
          <a:effectRef idx="0"/>
          <a:fontRef idx="minor"/>
        </p:style>
      </p:sp>
      <p:sp>
        <p:nvSpPr>
          <p:cNvPr id="81" name="CustomShape 3"/>
          <p:cNvSpPr/>
          <p:nvPr/>
        </p:nvSpPr>
        <p:spPr>
          <a:xfrm>
            <a:off x="155520" y="-144360"/>
            <a:ext cx="304560" cy="304560"/>
          </a:xfrm>
          <a:prstGeom prst="rect">
            <a:avLst/>
          </a:prstGeom>
          <a:noFill/>
          <a:ln>
            <a:noFill/>
          </a:ln>
        </p:spPr>
        <p:style>
          <a:lnRef idx="0"/>
          <a:fillRef idx="0"/>
          <a:effectRef idx="0"/>
          <a:fontRef idx="minor"/>
        </p:style>
      </p:sp>
      <p:pic>
        <p:nvPicPr>
          <p:cNvPr id="82" name="Picture 7" descr=""/>
          <p:cNvPicPr/>
          <p:nvPr/>
        </p:nvPicPr>
        <p:blipFill>
          <a:blip r:embed="rId1"/>
          <a:stretch/>
        </p:blipFill>
        <p:spPr>
          <a:xfrm>
            <a:off x="2057400" y="1981080"/>
            <a:ext cx="5190840" cy="3833280"/>
          </a:xfrm>
          <a:prstGeom prst="rect">
            <a:avLst/>
          </a:prstGeom>
          <a:ln>
            <a:noFill/>
          </a:ln>
        </p:spPr>
      </p:pic>
      <p:sp>
        <p:nvSpPr>
          <p:cNvPr id="83" name="CustomShape 4"/>
          <p:cNvSpPr/>
          <p:nvPr/>
        </p:nvSpPr>
        <p:spPr>
          <a:xfrm>
            <a:off x="1200600" y="304920"/>
            <a:ext cx="6452280" cy="760680"/>
          </a:xfrm>
          <a:prstGeom prst="rect">
            <a:avLst/>
          </a:prstGeom>
          <a:noFill/>
          <a:ln>
            <a:noFill/>
          </a:ln>
        </p:spPr>
        <p:style>
          <a:lnRef idx="0"/>
          <a:fillRef idx="0"/>
          <a:effectRef idx="0"/>
          <a:fontRef idx="minor"/>
        </p:style>
        <p:txBody>
          <a:bodyPr wrap="none" lIns="90000" rIns="90000" tIns="45000" bIns="45000"/>
          <a:p>
            <a:pPr>
              <a:lnSpc>
                <a:spcPct val="100000"/>
              </a:lnSpc>
            </a:pPr>
            <a:r>
              <a:rPr lang="en-US" sz="4400" spc="-1" strike="noStrike">
                <a:solidFill>
                  <a:srgbClr val="000000"/>
                </a:solidFill>
                <a:uFill>
                  <a:solidFill>
                    <a:srgbClr val="ffffff"/>
                  </a:solidFill>
                </a:uFill>
                <a:latin typeface="Calibri"/>
              </a:rPr>
              <a:t>Quantum Bomb Tester</a:t>
            </a:r>
            <a:endParaRPr/>
          </a:p>
        </p:txBody>
      </p:sp>
      <p:sp>
        <p:nvSpPr>
          <p:cNvPr id="84" name="CustomShape 5"/>
          <p:cNvSpPr/>
          <p:nvPr/>
        </p:nvSpPr>
        <p:spPr>
          <a:xfrm>
            <a:off x="3048120" y="1143000"/>
            <a:ext cx="2971440" cy="36468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Elitzur–Vaidman in 1993</a:t>
            </a:r>
            <a:endParaRPr/>
          </a:p>
        </p:txBody>
      </p:sp>
      <p:sp>
        <p:nvSpPr>
          <p:cNvPr id="85" name="CustomShape 6"/>
          <p:cNvSpPr/>
          <p:nvPr/>
        </p:nvSpPr>
        <p:spPr>
          <a:xfrm>
            <a:off x="0" y="6488640"/>
            <a:ext cx="7619760" cy="63828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https://en.wikipedia.org/wiki/Elitzur%E2%80%93Vaidman_bomb_tester</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CustomShape 1"/>
          <p:cNvSpPr/>
          <p:nvPr/>
        </p:nvSpPr>
        <p:spPr>
          <a:xfrm>
            <a:off x="533520" y="380880"/>
            <a:ext cx="8152920" cy="7401240"/>
          </a:xfrm>
          <a:prstGeom prst="rect">
            <a:avLst/>
          </a:prstGeom>
          <a:noFill/>
          <a:ln>
            <a:noFill/>
          </a:ln>
        </p:spPr>
        <p:style>
          <a:lnRef idx="0"/>
          <a:fillRef idx="0"/>
          <a:effectRef idx="0"/>
          <a:fontRef idx="minor"/>
        </p:style>
        <p:txBody>
          <a:bodyPr lIns="90000" rIns="90000" tIns="45000" bIns="45000"/>
          <a:p>
            <a:pPr>
              <a:lnSpc>
                <a:spcPct val="100000"/>
              </a:lnSpc>
            </a:pPr>
            <a:r>
              <a:rPr lang="en-US" sz="3200" spc="-1" strike="noStrike">
                <a:solidFill>
                  <a:srgbClr val="000000"/>
                </a:solidFill>
                <a:uFill>
                  <a:solidFill>
                    <a:srgbClr val="ffffff"/>
                  </a:solidFill>
                </a:uFill>
                <a:latin typeface="Calibri"/>
              </a:rPr>
              <a:t>If the result is D1, the experiment is repeated. If the photon continues to be observed at D1 and the bomb doesn't explode, it can eventually be concluded that the bomb is a dud.</a:t>
            </a:r>
            <a:r>
              <a:rPr lang="en-US" sz="3200" spc="-1" strike="noStrike" u="sng" baseline="30000">
                <a:solidFill>
                  <a:srgbClr val="0000ff"/>
                </a:solidFill>
                <a:uFill>
                  <a:solidFill>
                    <a:srgbClr val="ffffff"/>
                  </a:solidFill>
                </a:uFill>
                <a:latin typeface="Calibri"/>
                <a:hlinkClick r:id="rId1"/>
              </a:rPr>
              <a:t>[8</a:t>
            </a:r>
            <a:r>
              <a:rPr lang="en-US" sz="3200" spc="-1" strike="noStrike" u="sng" baseline="30000">
                <a:solidFill>
                  <a:srgbClr val="0000ff"/>
                </a:solidFill>
                <a:uFill>
                  <a:solidFill>
                    <a:srgbClr val="ffffff"/>
                  </a:solidFill>
                </a:uFill>
                <a:latin typeface="Calibri"/>
                <a:hlinkClick r:id="rId2"/>
              </a:rPr>
              <a:t>]</a:t>
            </a:r>
            <a:endParaRPr/>
          </a:p>
          <a:p>
            <a:pPr>
              <a:lnSpc>
                <a:spcPct val="100000"/>
              </a:lnSpc>
            </a:pPr>
            <a:endParaRPr/>
          </a:p>
          <a:p>
            <a:pPr>
              <a:lnSpc>
                <a:spcPct val="100000"/>
              </a:lnSpc>
            </a:pPr>
            <a:r>
              <a:rPr lang="en-US" sz="3200" spc="-1" strike="noStrike">
                <a:solidFill>
                  <a:srgbClr val="000000"/>
                </a:solidFill>
                <a:uFill>
                  <a:solidFill>
                    <a:srgbClr val="ffffff"/>
                  </a:solidFill>
                </a:uFill>
                <a:latin typeface="Calibri"/>
              </a:rPr>
              <a:t>With this process 25% of live bombs can be identified without being detonated  (D2), 50% will be detonated and 25% remain uncertain (D1).</a:t>
            </a:r>
            <a:r>
              <a:rPr lang="en-US" sz="3200" spc="-1" strike="noStrike" u="sng" baseline="30000">
                <a:solidFill>
                  <a:srgbClr val="0000ff"/>
                </a:solidFill>
                <a:uFill>
                  <a:solidFill>
                    <a:srgbClr val="ffffff"/>
                  </a:solidFill>
                </a:uFill>
                <a:latin typeface="Calibri"/>
                <a:hlinkClick r:id="rId3"/>
              </a:rPr>
              <a:t>[</a:t>
            </a:r>
            <a:r>
              <a:rPr lang="en-US" sz="3200" spc="-1" strike="noStrike" u="sng" baseline="30000">
                <a:solidFill>
                  <a:srgbClr val="0000ff"/>
                </a:solidFill>
                <a:uFill>
                  <a:solidFill>
                    <a:srgbClr val="ffffff"/>
                  </a:solidFill>
                </a:uFill>
                <a:latin typeface="Calibri"/>
                <a:hlinkClick r:id="rId4"/>
              </a:rPr>
              <a:t>8]</a:t>
            </a:r>
            <a:r>
              <a:rPr lang="en-US" sz="3200" spc="-1" strike="noStrike">
                <a:solidFill>
                  <a:srgbClr val="000000"/>
                </a:solidFill>
                <a:uFill>
                  <a:solidFill>
                    <a:srgbClr val="ffffff"/>
                  </a:solidFill>
                </a:uFill>
                <a:latin typeface="Calibri"/>
              </a:rPr>
              <a:t> By repeating the process with the uncertain ones, the ratio of identified non-detonated live bombs approaches 33% of the initial population of bombs</a:t>
            </a: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8" name="Picture 4" descr=""/>
          <p:cNvPicPr/>
          <p:nvPr/>
        </p:nvPicPr>
        <p:blipFill>
          <a:blip r:embed="rId1"/>
          <a:srcRect l="0" t="11368" r="0" b="0"/>
          <a:stretch/>
        </p:blipFill>
        <p:spPr>
          <a:xfrm>
            <a:off x="0" y="838080"/>
            <a:ext cx="9143640" cy="4900320"/>
          </a:xfrm>
          <a:prstGeom prst="rect">
            <a:avLst/>
          </a:prstGeom>
          <a:ln w="9360">
            <a:noFill/>
          </a:ln>
        </p:spPr>
      </p:pic>
      <p:sp>
        <p:nvSpPr>
          <p:cNvPr id="149" name="CustomShape 1"/>
          <p:cNvSpPr/>
          <p:nvPr/>
        </p:nvSpPr>
        <p:spPr>
          <a:xfrm>
            <a:off x="-345960" y="6488640"/>
            <a:ext cx="4800240" cy="364680"/>
          </a:xfrm>
          <a:prstGeom prst="rect">
            <a:avLst/>
          </a:prstGeom>
          <a:noFill/>
          <a:ln>
            <a:noFill/>
          </a:ln>
        </p:spPr>
        <p:style>
          <a:lnRef idx="0"/>
          <a:fillRef idx="0"/>
          <a:effectRef idx="0"/>
          <a:fontRef idx="minor"/>
        </p:style>
        <p:txBody>
          <a:bodyPr wrap="none" lIns="90000" rIns="90000" tIns="45000" bIns="45000"/>
          <a:p>
            <a:pPr>
              <a:lnSpc>
                <a:spcPct val="100000"/>
              </a:lnSpc>
            </a:pPr>
            <a:r>
              <a:rPr lang="en-US" sz="1800" spc="-1" strike="noStrike">
                <a:solidFill>
                  <a:srgbClr val="000000"/>
                </a:solidFill>
                <a:uFill>
                  <a:solidFill>
                    <a:srgbClr val="ffffff"/>
                  </a:solidFill>
                </a:uFill>
                <a:latin typeface="Calibri"/>
              </a:rPr>
              <a:t>https://arxiv.org/pdf/hep-th/9305002.pdf</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CustomShape 1"/>
          <p:cNvSpPr/>
          <p:nvPr/>
        </p:nvSpPr>
        <p:spPr>
          <a:xfrm>
            <a:off x="609480" y="5638680"/>
            <a:ext cx="8152920" cy="100512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https://</a:t>
            </a:r>
            <a:r>
              <a:rPr lang="en-US" sz="2000" spc="-1" strike="noStrike">
                <a:solidFill>
                  <a:srgbClr val="000000"/>
                </a:solidFill>
                <a:uFill>
                  <a:solidFill>
                    <a:srgbClr val="ffffff"/>
                  </a:solidFill>
                </a:uFill>
                <a:latin typeface="Calibri"/>
              </a:rPr>
              <a:t>www.st-andrews.ac.uk/physics/quvis/simulations_html5/sims/QuantumBombGame/Quantum_bomb.html</a:t>
            </a:r>
            <a:endParaRPr/>
          </a:p>
        </p:txBody>
      </p:sp>
      <p:pic>
        <p:nvPicPr>
          <p:cNvPr id="151" name="Picture 2" descr=""/>
          <p:cNvPicPr/>
          <p:nvPr/>
        </p:nvPicPr>
        <p:blipFill>
          <a:blip r:embed="rId1"/>
          <a:srcRect l="0" t="11368" r="18747" b="12144"/>
          <a:stretch/>
        </p:blipFill>
        <p:spPr>
          <a:xfrm>
            <a:off x="0" y="304920"/>
            <a:ext cx="9143640" cy="5204520"/>
          </a:xfrm>
          <a:prstGeom prst="rect">
            <a:avLst/>
          </a:prstGeom>
          <a:ln w="9360">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52" name="Picture 2" descr=""/>
          <p:cNvPicPr/>
          <p:nvPr/>
        </p:nvPicPr>
        <p:blipFill>
          <a:blip r:embed="rId1"/>
          <a:srcRect l="17498" t="19635" r="18747" b="0"/>
          <a:stretch/>
        </p:blipFill>
        <p:spPr>
          <a:xfrm>
            <a:off x="76320" y="0"/>
            <a:ext cx="8996760" cy="6476760"/>
          </a:xfrm>
          <a:prstGeom prst="rect">
            <a:avLst/>
          </a:prstGeom>
          <a:ln w="9360">
            <a:noFill/>
          </a:ln>
        </p:spPr>
      </p:pic>
      <p:sp>
        <p:nvSpPr>
          <p:cNvPr id="153" name="CustomShape 1"/>
          <p:cNvSpPr/>
          <p:nvPr/>
        </p:nvSpPr>
        <p:spPr>
          <a:xfrm>
            <a:off x="-345960" y="6488640"/>
            <a:ext cx="4800240" cy="364680"/>
          </a:xfrm>
          <a:prstGeom prst="rect">
            <a:avLst/>
          </a:prstGeom>
          <a:noFill/>
          <a:ln>
            <a:noFill/>
          </a:ln>
        </p:spPr>
        <p:style>
          <a:lnRef idx="0"/>
          <a:fillRef idx="0"/>
          <a:effectRef idx="0"/>
          <a:fontRef idx="minor"/>
        </p:style>
        <p:txBody>
          <a:bodyPr wrap="none" lIns="90000" rIns="90000" tIns="45000" bIns="45000"/>
          <a:p>
            <a:pPr>
              <a:lnSpc>
                <a:spcPct val="100000"/>
              </a:lnSpc>
            </a:pPr>
            <a:r>
              <a:rPr lang="en-US" sz="1800" spc="-1" strike="noStrike">
                <a:solidFill>
                  <a:srgbClr val="000000"/>
                </a:solidFill>
                <a:uFill>
                  <a:solidFill>
                    <a:srgbClr val="ffffff"/>
                  </a:solidFill>
                </a:uFill>
                <a:latin typeface="Calibri"/>
              </a:rPr>
              <a:t>https://arxiv.org/pdf/hep-th/9305002.pdf</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54" name="Picture 2" descr=""/>
          <p:cNvPicPr/>
          <p:nvPr/>
        </p:nvPicPr>
        <p:blipFill>
          <a:blip r:embed="rId1"/>
          <a:srcRect l="7500" t="35138" r="9375" b="21441"/>
          <a:stretch/>
        </p:blipFill>
        <p:spPr>
          <a:xfrm>
            <a:off x="76320" y="304920"/>
            <a:ext cx="9067320" cy="2863080"/>
          </a:xfrm>
          <a:prstGeom prst="rect">
            <a:avLst/>
          </a:prstGeom>
          <a:ln w="9360">
            <a:noFill/>
          </a:ln>
        </p:spPr>
      </p:pic>
      <p:pic>
        <p:nvPicPr>
          <p:cNvPr id="155" name="Picture 3" descr=""/>
          <p:cNvPicPr/>
          <p:nvPr/>
        </p:nvPicPr>
        <p:blipFill>
          <a:blip r:embed="rId2"/>
          <a:srcRect l="7500" t="34489" r="51868" b="9688"/>
          <a:stretch/>
        </p:blipFill>
        <p:spPr>
          <a:xfrm>
            <a:off x="4495680" y="3097080"/>
            <a:ext cx="4343040" cy="3607920"/>
          </a:xfrm>
          <a:prstGeom prst="rect">
            <a:avLst/>
          </a:prstGeom>
          <a:ln w="9360">
            <a:noFill/>
          </a:ln>
        </p:spPr>
      </p:pic>
      <p:pic>
        <p:nvPicPr>
          <p:cNvPr id="156" name="Picture 4" descr=""/>
          <p:cNvPicPr/>
          <p:nvPr/>
        </p:nvPicPr>
        <p:blipFill>
          <a:blip r:embed="rId3"/>
          <a:srcRect l="49367" t="46892" r="8749" b="18990"/>
          <a:stretch/>
        </p:blipFill>
        <p:spPr>
          <a:xfrm>
            <a:off x="76320" y="3505320"/>
            <a:ext cx="5105160" cy="2514240"/>
          </a:xfrm>
          <a:prstGeom prst="rect">
            <a:avLst/>
          </a:prstGeom>
          <a:ln w="9360">
            <a:noFill/>
          </a:ln>
        </p:spPr>
      </p:pic>
      <p:sp>
        <p:nvSpPr>
          <p:cNvPr id="157" name="CustomShape 1"/>
          <p:cNvSpPr/>
          <p:nvPr/>
        </p:nvSpPr>
        <p:spPr>
          <a:xfrm>
            <a:off x="0" y="6211800"/>
            <a:ext cx="4571640" cy="91260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https://www.redlands.edu/contentassets/e8193043b14545aca28afd326b500d3d/ifm-ajp.pdf</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58" name="Picture 2" descr=""/>
          <p:cNvPicPr/>
          <p:nvPr/>
        </p:nvPicPr>
        <p:blipFill>
          <a:blip r:embed="rId1"/>
          <a:srcRect l="8123" t="36169" r="9998" b="27643"/>
          <a:stretch/>
        </p:blipFill>
        <p:spPr>
          <a:xfrm>
            <a:off x="0" y="528840"/>
            <a:ext cx="9143640" cy="2442600"/>
          </a:xfrm>
          <a:prstGeom prst="rect">
            <a:avLst/>
          </a:prstGeom>
          <a:ln w="9360">
            <a:noFill/>
          </a:ln>
        </p:spPr>
      </p:pic>
      <p:pic>
        <p:nvPicPr>
          <p:cNvPr id="159" name="Picture 3" descr=""/>
          <p:cNvPicPr/>
          <p:nvPr/>
        </p:nvPicPr>
        <p:blipFill>
          <a:blip r:embed="rId2"/>
          <a:srcRect l="54992" t="40690" r="14997" b="18990"/>
          <a:stretch/>
        </p:blipFill>
        <p:spPr>
          <a:xfrm>
            <a:off x="4876920" y="2971800"/>
            <a:ext cx="3657240" cy="2971440"/>
          </a:xfrm>
          <a:prstGeom prst="rect">
            <a:avLst/>
          </a:prstGeom>
          <a:ln w="9360">
            <a:noFill/>
          </a:ln>
        </p:spPr>
      </p:pic>
      <p:pic>
        <p:nvPicPr>
          <p:cNvPr id="160" name="Picture 4" descr=""/>
          <p:cNvPicPr/>
          <p:nvPr/>
        </p:nvPicPr>
        <p:blipFill>
          <a:blip r:embed="rId3"/>
          <a:srcRect l="49367" t="40690" r="9375" b="32423"/>
          <a:stretch/>
        </p:blipFill>
        <p:spPr>
          <a:xfrm>
            <a:off x="0" y="2971800"/>
            <a:ext cx="5028840" cy="1980720"/>
          </a:xfrm>
          <a:prstGeom prst="rect">
            <a:avLst/>
          </a:prstGeom>
          <a:ln w="9360">
            <a:noFill/>
          </a:ln>
        </p:spPr>
      </p:pic>
      <p:pic>
        <p:nvPicPr>
          <p:cNvPr id="161" name="Picture 5" descr=""/>
          <p:cNvPicPr/>
          <p:nvPr/>
        </p:nvPicPr>
        <p:blipFill>
          <a:blip r:embed="rId4"/>
          <a:srcRect l="8123" t="61360" r="50619" b="11754"/>
          <a:stretch/>
        </p:blipFill>
        <p:spPr>
          <a:xfrm>
            <a:off x="0" y="4876920"/>
            <a:ext cx="5028840" cy="1980720"/>
          </a:xfrm>
          <a:prstGeom prst="rect">
            <a:avLst/>
          </a:prstGeom>
          <a:ln w="9360">
            <a:noFill/>
          </a:ln>
        </p:spPr>
      </p:pic>
      <p:pic>
        <p:nvPicPr>
          <p:cNvPr id="162" name="Picture 3" descr=""/>
          <p:cNvPicPr/>
          <p:nvPr/>
        </p:nvPicPr>
        <p:blipFill>
          <a:blip r:embed="rId5"/>
          <a:srcRect l="49367" t="80995" r="8749" b="10723"/>
          <a:stretch/>
        </p:blipFill>
        <p:spPr>
          <a:xfrm rot="16200000">
            <a:off x="6210000" y="4000680"/>
            <a:ext cx="5105160" cy="609120"/>
          </a:xfrm>
          <a:prstGeom prst="rect">
            <a:avLst/>
          </a:prstGeom>
          <a:ln w="9360">
            <a:noFill/>
          </a:ln>
        </p:spPr>
      </p:pic>
      <p:pic>
        <p:nvPicPr>
          <p:cNvPr id="163" name="Picture 6" descr=""/>
          <p:cNvPicPr/>
          <p:nvPr/>
        </p:nvPicPr>
        <p:blipFill>
          <a:blip r:embed="rId6"/>
          <a:srcRect l="23746" t="69242" r="24998" b="19376"/>
          <a:stretch/>
        </p:blipFill>
        <p:spPr>
          <a:xfrm>
            <a:off x="1676520" y="0"/>
            <a:ext cx="6248160" cy="837720"/>
          </a:xfrm>
          <a:prstGeom prst="rect">
            <a:avLst/>
          </a:prstGeom>
          <a:ln w="9360">
            <a:noFill/>
          </a:ln>
        </p:spPr>
      </p:pic>
      <p:sp>
        <p:nvSpPr>
          <p:cNvPr id="164" name="CustomShape 1"/>
          <p:cNvSpPr/>
          <p:nvPr/>
        </p:nvSpPr>
        <p:spPr>
          <a:xfrm>
            <a:off x="4876920" y="6010920"/>
            <a:ext cx="3504960" cy="118692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https://www.redlands.edu/contentassets/e8193043b14545aca28afd326b500d3d/ifm-ajp.pdf</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5" name="CustomShape 1"/>
          <p:cNvSpPr/>
          <p:nvPr/>
        </p:nvSpPr>
        <p:spPr>
          <a:xfrm>
            <a:off x="0" y="6211800"/>
            <a:ext cx="9143640" cy="63900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https://www.scientificamerican.com/article/nil-communication-how-to-send-a-message-without-sending-anything-at-all/</a:t>
            </a:r>
            <a:endParaRPr/>
          </a:p>
        </p:txBody>
      </p:sp>
      <p:pic>
        <p:nvPicPr>
          <p:cNvPr id="166" name="Picture 3" descr=""/>
          <p:cNvPicPr/>
          <p:nvPr/>
        </p:nvPicPr>
        <p:blipFill>
          <a:blip r:embed="rId1"/>
          <a:srcRect l="0" t="23911" r="0" b="0"/>
          <a:stretch/>
        </p:blipFill>
        <p:spPr>
          <a:xfrm>
            <a:off x="838080" y="228600"/>
            <a:ext cx="7500600" cy="586692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7" name="CustomShape 1"/>
          <p:cNvSpPr/>
          <p:nvPr/>
        </p:nvSpPr>
        <p:spPr>
          <a:xfrm>
            <a:off x="446760" y="228600"/>
            <a:ext cx="8444160" cy="760680"/>
          </a:xfrm>
          <a:prstGeom prst="rect">
            <a:avLst/>
          </a:prstGeom>
          <a:noFill/>
          <a:ln>
            <a:noFill/>
          </a:ln>
        </p:spPr>
        <p:style>
          <a:lnRef idx="0"/>
          <a:fillRef idx="0"/>
          <a:effectRef idx="0"/>
          <a:fontRef idx="minor"/>
        </p:style>
        <p:txBody>
          <a:bodyPr wrap="none" lIns="90000" rIns="90000" tIns="45000" bIns="45000"/>
          <a:p>
            <a:pPr>
              <a:lnSpc>
                <a:spcPct val="100000"/>
              </a:lnSpc>
            </a:pPr>
            <a:r>
              <a:rPr lang="en-US" sz="4000" spc="-1" strike="noStrike">
                <a:solidFill>
                  <a:srgbClr val="000000"/>
                </a:solidFill>
                <a:uFill>
                  <a:solidFill>
                    <a:srgbClr val="ffffff"/>
                  </a:solidFill>
                </a:uFill>
                <a:latin typeface="Calibri"/>
              </a:rPr>
              <a:t>Counterfactual </a:t>
            </a:r>
            <a:r>
              <a:rPr lang="en-US" sz="4400" spc="-1" strike="noStrike">
                <a:solidFill>
                  <a:srgbClr val="000000"/>
                </a:solidFill>
                <a:uFill>
                  <a:solidFill>
                    <a:srgbClr val="ffffff"/>
                  </a:solidFill>
                </a:uFill>
                <a:latin typeface="Calibri"/>
              </a:rPr>
              <a:t>communication</a:t>
            </a:r>
            <a:endParaRPr/>
          </a:p>
        </p:txBody>
      </p:sp>
      <p:sp>
        <p:nvSpPr>
          <p:cNvPr id="168" name="CustomShape 2"/>
          <p:cNvSpPr/>
          <p:nvPr/>
        </p:nvSpPr>
        <p:spPr>
          <a:xfrm>
            <a:off x="0" y="6211800"/>
            <a:ext cx="9143640" cy="63900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a:t>
            </a:r>
            <a:r>
              <a:rPr lang="en-US" sz="1800" spc="-1" strike="noStrike">
                <a:solidFill>
                  <a:srgbClr val="000000"/>
                </a:solidFill>
                <a:uFill>
                  <a:solidFill>
                    <a:srgbClr val="ffffff"/>
                  </a:solidFill>
                </a:uFill>
                <a:latin typeface="Calibri"/>
              </a:rPr>
              <a:t>Direct counterfactual communication via quantum Zeno effect,” By Yuan Cao et al., </a:t>
            </a:r>
            <a:r>
              <a:rPr i="1" lang="en-US" sz="1800" spc="-1" strike="noStrike">
                <a:solidFill>
                  <a:srgbClr val="000000"/>
                </a:solidFill>
                <a:uFill>
                  <a:solidFill>
                    <a:srgbClr val="ffffff"/>
                  </a:solidFill>
                </a:uFill>
                <a:latin typeface="Calibri"/>
              </a:rPr>
              <a:t>PNAS</a:t>
            </a:r>
            <a:r>
              <a:rPr lang="en-US" sz="1800" spc="-1" strike="noStrike">
                <a:solidFill>
                  <a:srgbClr val="000000"/>
                </a:solidFill>
                <a:uFill>
                  <a:solidFill>
                    <a:srgbClr val="ffffff"/>
                  </a:solidFill>
                </a:uFill>
                <a:latin typeface="Calibri"/>
              </a:rPr>
              <a:t>, No. 19, May 9, 2017</a:t>
            </a:r>
            <a:endParaRPr/>
          </a:p>
        </p:txBody>
      </p:sp>
      <p:pic>
        <p:nvPicPr>
          <p:cNvPr id="169" name="Picture 2" descr=""/>
          <p:cNvPicPr/>
          <p:nvPr/>
        </p:nvPicPr>
        <p:blipFill>
          <a:blip r:embed="rId1"/>
          <a:srcRect l="0" t="15583" r="0" b="0"/>
          <a:stretch/>
        </p:blipFill>
        <p:spPr>
          <a:xfrm>
            <a:off x="1143000" y="1066680"/>
            <a:ext cx="6950160" cy="4952520"/>
          </a:xfrm>
          <a:prstGeom prst="rect">
            <a:avLst/>
          </a:prstGeom>
          <a:ln>
            <a:noFill/>
          </a:ln>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 name="CustomShape 1"/>
          <p:cNvSpPr/>
          <p:nvPr/>
        </p:nvSpPr>
        <p:spPr>
          <a:xfrm>
            <a:off x="0" y="6488640"/>
            <a:ext cx="9143640" cy="36468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https://physics.illinois.edu/people/Kwiat/Interaction-Free-Measurements.htm</a:t>
            </a:r>
            <a:endParaRPr/>
          </a:p>
        </p:txBody>
      </p:sp>
      <p:pic>
        <p:nvPicPr>
          <p:cNvPr id="171" name="Picture 5" descr=""/>
          <p:cNvPicPr/>
          <p:nvPr/>
        </p:nvPicPr>
        <p:blipFill>
          <a:blip r:embed="rId1"/>
          <a:stretch/>
        </p:blipFill>
        <p:spPr>
          <a:xfrm>
            <a:off x="838080" y="609480"/>
            <a:ext cx="7162560" cy="2666520"/>
          </a:xfrm>
          <a:prstGeom prst="rect">
            <a:avLst/>
          </a:prstGeom>
          <a:ln>
            <a:noFill/>
          </a:ln>
        </p:spPr>
      </p:pic>
      <p:pic>
        <p:nvPicPr>
          <p:cNvPr id="172" name="Picture 14" descr=""/>
          <p:cNvPicPr/>
          <p:nvPr/>
        </p:nvPicPr>
        <p:blipFill>
          <a:blip r:embed="rId2"/>
          <a:stretch/>
        </p:blipFill>
        <p:spPr>
          <a:xfrm>
            <a:off x="1981080" y="3657600"/>
            <a:ext cx="5314680" cy="2390400"/>
          </a:xfrm>
          <a:prstGeom prst="rect">
            <a:avLst/>
          </a:prstGeom>
          <a:ln>
            <a:noFill/>
          </a:ln>
        </p:spPr>
      </p:pic>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 name="CustomShape 1"/>
          <p:cNvSpPr/>
          <p:nvPr/>
        </p:nvSpPr>
        <p:spPr>
          <a:xfrm>
            <a:off x="0" y="6488640"/>
            <a:ext cx="9143640" cy="36468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https://physics.illinois.edu/people/Kwiat/Interaction-Free-Measurements.htm</a:t>
            </a:r>
            <a:endParaRPr/>
          </a:p>
        </p:txBody>
      </p:sp>
      <p:pic>
        <p:nvPicPr>
          <p:cNvPr id="174" name="Picture 2" descr=""/>
          <p:cNvPicPr/>
          <p:nvPr/>
        </p:nvPicPr>
        <p:blipFill>
          <a:blip r:embed="rId1"/>
          <a:stretch/>
        </p:blipFill>
        <p:spPr>
          <a:xfrm>
            <a:off x="3400920" y="990720"/>
            <a:ext cx="5285520" cy="4114440"/>
          </a:xfrm>
          <a:prstGeom prst="rect">
            <a:avLst/>
          </a:prstGeom>
          <a:ln>
            <a:noFill/>
          </a:ln>
        </p:spPr>
      </p:pic>
      <p:sp>
        <p:nvSpPr>
          <p:cNvPr id="175" name="CustomShape 2"/>
          <p:cNvSpPr/>
          <p:nvPr/>
        </p:nvSpPr>
        <p:spPr>
          <a:xfrm>
            <a:off x="5486400" y="457200"/>
            <a:ext cx="3352320" cy="91260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Transmit horizontal and reflect vertical polarized light</a:t>
            </a:r>
            <a:endParaRPr/>
          </a:p>
        </p:txBody>
      </p:sp>
      <p:sp>
        <p:nvSpPr>
          <p:cNvPr id="176" name="CustomShape 3"/>
          <p:cNvSpPr/>
          <p:nvPr/>
        </p:nvSpPr>
        <p:spPr>
          <a:xfrm>
            <a:off x="0" y="4923360"/>
            <a:ext cx="8915040" cy="173556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If we have an object in the lower path, then the evolution is totally different. Again taking the case of N=6 for concreteness, during the first cycle there is only a 6.7% chance that the photon takes the lower path (and is absorbed). If this does </a:t>
            </a:r>
            <a:r>
              <a:rPr i="1" lang="en-US" sz="1800" spc="-1" strike="noStrike">
                <a:solidFill>
                  <a:srgbClr val="000000"/>
                </a:solidFill>
                <a:uFill>
                  <a:solidFill>
                    <a:srgbClr val="ffffff"/>
                  </a:solidFill>
                </a:uFill>
                <a:latin typeface="Calibri"/>
              </a:rPr>
              <a:t>not</a:t>
            </a:r>
            <a:r>
              <a:rPr lang="en-US" sz="1800" spc="-1" strike="noStrike">
                <a:solidFill>
                  <a:srgbClr val="000000"/>
                </a:solidFill>
                <a:uFill>
                  <a:solidFill>
                    <a:srgbClr val="ffffff"/>
                  </a:solidFill>
                </a:uFill>
                <a:latin typeface="Calibri"/>
              </a:rPr>
              <a:t> happen, then the photon wavefunction is "collapsed" into the upper path -- the photon is again completely horizontally polarized.</a:t>
            </a:r>
            <a:endParaRPr/>
          </a:p>
        </p:txBody>
      </p:sp>
      <p:sp>
        <p:nvSpPr>
          <p:cNvPr id="177" name="CustomShape 4"/>
          <p:cNvSpPr/>
          <p:nvPr/>
        </p:nvSpPr>
        <p:spPr>
          <a:xfrm>
            <a:off x="0" y="2133720"/>
            <a:ext cx="3504960" cy="173556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Any incident light is split into the horizontal and vertical components which are then added up again to reform the original polarization state.</a:t>
            </a:r>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6" name="Picture 2" descr=""/>
          <p:cNvPicPr/>
          <p:nvPr/>
        </p:nvPicPr>
        <p:blipFill>
          <a:blip r:embed="rId1"/>
          <a:stretch/>
        </p:blipFill>
        <p:spPr>
          <a:xfrm>
            <a:off x="2962440" y="0"/>
            <a:ext cx="3590640" cy="6822360"/>
          </a:xfrm>
          <a:prstGeom prst="rect">
            <a:avLst/>
          </a:prstGeom>
          <a:ln>
            <a:noFill/>
          </a:ln>
        </p:spPr>
      </p:pic>
      <p:sp>
        <p:nvSpPr>
          <p:cNvPr id="87" name="CustomShape 1"/>
          <p:cNvSpPr/>
          <p:nvPr/>
        </p:nvSpPr>
        <p:spPr>
          <a:xfrm>
            <a:off x="-200880" y="6488640"/>
            <a:ext cx="2834280" cy="364680"/>
          </a:xfrm>
          <a:prstGeom prst="rect">
            <a:avLst/>
          </a:prstGeom>
          <a:noFill/>
          <a:ln>
            <a:noFill/>
          </a:ln>
        </p:spPr>
        <p:style>
          <a:lnRef idx="0"/>
          <a:fillRef idx="0"/>
          <a:effectRef idx="0"/>
          <a:fontRef idx="minor"/>
        </p:style>
        <p:txBody>
          <a:bodyPr wrap="none" lIns="90000" rIns="90000" tIns="45000" bIns="45000"/>
          <a:p>
            <a:pPr>
              <a:lnSpc>
                <a:spcPct val="100000"/>
              </a:lnSpc>
            </a:pPr>
            <a:r>
              <a:rPr lang="en-US" sz="1800" spc="-1" strike="noStrike">
                <a:solidFill>
                  <a:srgbClr val="000000"/>
                </a:solidFill>
                <a:uFill>
                  <a:solidFill>
                    <a:srgbClr val="ffffff"/>
                  </a:solidFill>
                </a:uFill>
                <a:latin typeface="Calibri"/>
              </a:rPr>
              <a:t>https://xkcd.com/1240/</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8" name="CustomShape 1"/>
          <p:cNvSpPr/>
          <p:nvPr/>
        </p:nvSpPr>
        <p:spPr>
          <a:xfrm>
            <a:off x="0" y="6488640"/>
            <a:ext cx="9143640" cy="36468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https://physics.illinois.edu/people/Kwiat/Interaction-Free-Measurements.htm</a:t>
            </a:r>
            <a:endParaRPr/>
          </a:p>
        </p:txBody>
      </p:sp>
      <p:pic>
        <p:nvPicPr>
          <p:cNvPr id="179" name="Picture 2" descr=""/>
          <p:cNvPicPr/>
          <p:nvPr/>
        </p:nvPicPr>
        <p:blipFill>
          <a:blip r:embed="rId1"/>
          <a:stretch/>
        </p:blipFill>
        <p:spPr>
          <a:xfrm>
            <a:off x="457200" y="1066680"/>
            <a:ext cx="3495240" cy="4419360"/>
          </a:xfrm>
          <a:prstGeom prst="rect">
            <a:avLst/>
          </a:prstGeom>
          <a:ln>
            <a:noFill/>
          </a:ln>
        </p:spPr>
      </p:pic>
      <p:pic>
        <p:nvPicPr>
          <p:cNvPr id="180" name="Picture 3" descr=""/>
          <p:cNvPicPr/>
          <p:nvPr/>
        </p:nvPicPr>
        <p:blipFill>
          <a:blip r:embed="rId2"/>
          <a:stretch/>
        </p:blipFill>
        <p:spPr>
          <a:xfrm>
            <a:off x="4043880" y="1600200"/>
            <a:ext cx="4737960" cy="3733560"/>
          </a:xfrm>
          <a:prstGeom prst="rect">
            <a:avLst/>
          </a:prstGeom>
          <a:ln>
            <a:noFill/>
          </a:ln>
        </p:spPr>
      </p:pic>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1" name="Picture 2" descr=""/>
          <p:cNvPicPr/>
          <p:nvPr/>
        </p:nvPicPr>
        <p:blipFill>
          <a:blip r:embed="rId1"/>
          <a:srcRect l="19996" t="19635" r="19996" b="0"/>
          <a:stretch/>
        </p:blipFill>
        <p:spPr>
          <a:xfrm>
            <a:off x="367920" y="0"/>
            <a:ext cx="8467560" cy="6476760"/>
          </a:xfrm>
          <a:prstGeom prst="rect">
            <a:avLst/>
          </a:prstGeom>
          <a:ln w="9360">
            <a:noFill/>
          </a:ln>
        </p:spPr>
      </p:pic>
      <p:sp>
        <p:nvSpPr>
          <p:cNvPr id="182" name="CustomShape 1"/>
          <p:cNvSpPr/>
          <p:nvPr/>
        </p:nvSpPr>
        <p:spPr>
          <a:xfrm>
            <a:off x="0" y="6488640"/>
            <a:ext cx="9143640" cy="36468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https://physics.aps.org/featured-article-pdf/10.1103/PhysRevLett.111.240402</a:t>
            </a: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3" name="Picture 2" descr=""/>
          <p:cNvPicPr/>
          <p:nvPr/>
        </p:nvPicPr>
        <p:blipFill>
          <a:blip r:embed="rId1"/>
          <a:srcRect l="49367" t="38239" r="19373" b="0"/>
          <a:stretch/>
        </p:blipFill>
        <p:spPr>
          <a:xfrm>
            <a:off x="1828800" y="63360"/>
            <a:ext cx="5638320" cy="6738120"/>
          </a:xfrm>
          <a:prstGeom prst="rect">
            <a:avLst/>
          </a:prstGeom>
          <a:ln w="9360">
            <a:noFill/>
          </a:ln>
        </p:spPr>
      </p:pic>
      <p:sp>
        <p:nvSpPr>
          <p:cNvPr id="184" name="CustomShape 1"/>
          <p:cNvSpPr/>
          <p:nvPr/>
        </p:nvSpPr>
        <p:spPr>
          <a:xfrm rot="16200000">
            <a:off x="6668280" y="4115880"/>
            <a:ext cx="4571640" cy="91260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https://physics.aps.org/featured-article-pdf/10.1103/PhysRevLett.111.240402</a:t>
            </a:r>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5" name="Picture 2" descr=""/>
          <p:cNvPicPr/>
          <p:nvPr/>
        </p:nvPicPr>
        <p:blipFill>
          <a:blip r:embed="rId1"/>
          <a:srcRect l="18747" t="12403" r="50619" b="2842"/>
          <a:stretch/>
        </p:blipFill>
        <p:spPr>
          <a:xfrm>
            <a:off x="2286000" y="0"/>
            <a:ext cx="4038120" cy="6758280"/>
          </a:xfrm>
          <a:prstGeom prst="rect">
            <a:avLst/>
          </a:prstGeom>
          <a:ln w="9360">
            <a:noFill/>
          </a:ln>
        </p:spPr>
      </p:pic>
      <p:sp>
        <p:nvSpPr>
          <p:cNvPr id="186" name="CustomShape 1"/>
          <p:cNvSpPr/>
          <p:nvPr/>
        </p:nvSpPr>
        <p:spPr>
          <a:xfrm rot="16200000">
            <a:off x="5463360" y="3147840"/>
            <a:ext cx="6781320" cy="63900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https://physics.aps.org/featured-article-pdf/10.1103/PhysRevLett.111.240402</a:t>
            </a:r>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7" name="Picture 2" descr=""/>
          <p:cNvPicPr/>
          <p:nvPr/>
        </p:nvPicPr>
        <p:blipFill>
          <a:blip r:embed="rId1"/>
          <a:stretch/>
        </p:blipFill>
        <p:spPr>
          <a:xfrm>
            <a:off x="0" y="702000"/>
            <a:ext cx="9143640" cy="5241240"/>
          </a:xfrm>
          <a:prstGeom prst="rect">
            <a:avLst/>
          </a:prstGeom>
          <a:ln>
            <a:noFill/>
          </a:ln>
        </p:spPr>
      </p:pic>
      <p:sp>
        <p:nvSpPr>
          <p:cNvPr id="188" name="CustomShape 1"/>
          <p:cNvSpPr/>
          <p:nvPr/>
        </p:nvSpPr>
        <p:spPr>
          <a:xfrm>
            <a:off x="0" y="6211800"/>
            <a:ext cx="9143640" cy="63900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http://forums.atomicmpc.com.au/index.php/topic/9915-cool-quantum-mechanics-experiments/</a:t>
            </a:r>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 name="CustomShape 1"/>
          <p:cNvSpPr/>
          <p:nvPr/>
        </p:nvSpPr>
        <p:spPr>
          <a:xfrm>
            <a:off x="666000" y="380880"/>
            <a:ext cx="7799760" cy="699840"/>
          </a:xfrm>
          <a:prstGeom prst="rect">
            <a:avLst/>
          </a:prstGeom>
          <a:noFill/>
          <a:ln>
            <a:noFill/>
          </a:ln>
        </p:spPr>
        <p:style>
          <a:lnRef idx="0"/>
          <a:fillRef idx="0"/>
          <a:effectRef idx="0"/>
          <a:fontRef idx="minor"/>
        </p:style>
        <p:txBody>
          <a:bodyPr wrap="none" lIns="90000" rIns="90000" tIns="45000" bIns="45000"/>
          <a:p>
            <a:pPr>
              <a:lnSpc>
                <a:spcPct val="100000"/>
              </a:lnSpc>
            </a:pPr>
            <a:r>
              <a:rPr lang="en-US" sz="4000" spc="-1" strike="noStrike">
                <a:solidFill>
                  <a:srgbClr val="000000"/>
                </a:solidFill>
                <a:uFill>
                  <a:solidFill>
                    <a:srgbClr val="ffffff"/>
                  </a:solidFill>
                </a:uFill>
                <a:latin typeface="Calibri"/>
              </a:rPr>
              <a:t>Mach–Zehnder interferometer</a:t>
            </a:r>
            <a:endParaRPr/>
          </a:p>
        </p:txBody>
      </p:sp>
      <p:sp>
        <p:nvSpPr>
          <p:cNvPr id="89" name="CustomShape 2"/>
          <p:cNvSpPr/>
          <p:nvPr/>
        </p:nvSpPr>
        <p:spPr>
          <a:xfrm>
            <a:off x="155520" y="-144360"/>
            <a:ext cx="304560" cy="304560"/>
          </a:xfrm>
          <a:prstGeom prst="rect">
            <a:avLst/>
          </a:prstGeom>
          <a:noFill/>
          <a:ln>
            <a:noFill/>
          </a:ln>
        </p:spPr>
        <p:style>
          <a:lnRef idx="0"/>
          <a:fillRef idx="0"/>
          <a:effectRef idx="0"/>
          <a:fontRef idx="minor"/>
        </p:style>
      </p:sp>
      <p:pic>
        <p:nvPicPr>
          <p:cNvPr id="90" name="Picture 3" descr=""/>
          <p:cNvPicPr/>
          <p:nvPr/>
        </p:nvPicPr>
        <p:blipFill>
          <a:blip r:embed="rId1"/>
          <a:stretch/>
        </p:blipFill>
        <p:spPr>
          <a:xfrm>
            <a:off x="1219320" y="1219320"/>
            <a:ext cx="6552720" cy="4765680"/>
          </a:xfrm>
          <a:prstGeom prst="rect">
            <a:avLst/>
          </a:prstGeom>
          <a:ln>
            <a:noFill/>
          </a:ln>
        </p:spPr>
      </p:pic>
      <p:sp>
        <p:nvSpPr>
          <p:cNvPr id="91" name="CustomShape 3"/>
          <p:cNvSpPr/>
          <p:nvPr/>
        </p:nvSpPr>
        <p:spPr>
          <a:xfrm>
            <a:off x="0" y="6211800"/>
            <a:ext cx="9143640" cy="63900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https://physics.stackexchange.com/questions/274379/outcome-of-mach-zehnder-interferometer-experiment</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2" name="Picture 2" descr=""/>
          <p:cNvPicPr/>
          <p:nvPr/>
        </p:nvPicPr>
        <p:blipFill>
          <a:blip r:embed="rId1"/>
          <a:stretch/>
        </p:blipFill>
        <p:spPr>
          <a:xfrm>
            <a:off x="2895480" y="1295280"/>
            <a:ext cx="5149440" cy="4434840"/>
          </a:xfrm>
          <a:prstGeom prst="rect">
            <a:avLst/>
          </a:prstGeom>
          <a:ln>
            <a:noFill/>
          </a:ln>
        </p:spPr>
      </p:pic>
      <p:sp>
        <p:nvSpPr>
          <p:cNvPr id="93" name="CustomShape 1"/>
          <p:cNvSpPr/>
          <p:nvPr/>
        </p:nvSpPr>
        <p:spPr>
          <a:xfrm>
            <a:off x="-675360" y="6488640"/>
            <a:ext cx="8372520" cy="364680"/>
          </a:xfrm>
          <a:prstGeom prst="rect">
            <a:avLst/>
          </a:prstGeom>
          <a:noFill/>
          <a:ln>
            <a:noFill/>
          </a:ln>
        </p:spPr>
        <p:style>
          <a:lnRef idx="0"/>
          <a:fillRef idx="0"/>
          <a:effectRef idx="0"/>
          <a:fontRef idx="minor"/>
        </p:style>
        <p:txBody>
          <a:bodyPr wrap="none" lIns="90000" rIns="90000" tIns="45000" bIns="45000"/>
          <a:p>
            <a:pPr>
              <a:lnSpc>
                <a:spcPct val="100000"/>
              </a:lnSpc>
            </a:pPr>
            <a:r>
              <a:rPr lang="en-US" sz="1800" spc="-1" strike="noStrike">
                <a:solidFill>
                  <a:srgbClr val="000000"/>
                </a:solidFill>
                <a:uFill>
                  <a:solidFill>
                    <a:srgbClr val="ffffff"/>
                  </a:solidFill>
                </a:uFill>
                <a:latin typeface="Calibri"/>
              </a:rPr>
              <a:t>https://en.wikipedia.org/wiki/Mach%E2%80%93Zehnder_interferometer</a:t>
            </a:r>
            <a:endParaRPr/>
          </a:p>
        </p:txBody>
      </p:sp>
      <p:sp>
        <p:nvSpPr>
          <p:cNvPr id="94" name="CustomShape 2"/>
          <p:cNvSpPr/>
          <p:nvPr/>
        </p:nvSpPr>
        <p:spPr>
          <a:xfrm>
            <a:off x="304920" y="228600"/>
            <a:ext cx="4571640" cy="3015720"/>
          </a:xfrm>
          <a:prstGeom prst="rect">
            <a:avLst/>
          </a:prstGeom>
          <a:noFill/>
          <a:ln>
            <a:noFill/>
          </a:ln>
        </p:spPr>
        <p:style>
          <a:lnRef idx="0"/>
          <a:fillRef idx="0"/>
          <a:effectRef idx="0"/>
          <a:fontRef idx="minor"/>
        </p:style>
        <p:txBody>
          <a:bodyPr lIns="90000" rIns="90000" tIns="45000" bIns="45000"/>
          <a:p>
            <a:pPr>
              <a:lnSpc>
                <a:spcPct val="100000"/>
              </a:lnSpc>
            </a:pPr>
            <a:r>
              <a:rPr lang="en-US" sz="2400" spc="-1" strike="noStrike">
                <a:solidFill>
                  <a:srgbClr val="000000"/>
                </a:solidFill>
                <a:uFill>
                  <a:solidFill>
                    <a:srgbClr val="ffffff"/>
                  </a:solidFill>
                </a:uFill>
                <a:latin typeface="Calibri"/>
              </a:rPr>
              <a:t>In physics, the Mach–Zehnder interferometer is a device used to determine the relative phase shift variations between two collimated beams derived by splitting light from a single source. </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5" name="Picture 2" descr=""/>
          <p:cNvPicPr/>
          <p:nvPr/>
        </p:nvPicPr>
        <p:blipFill>
          <a:blip r:embed="rId1"/>
          <a:stretch/>
        </p:blipFill>
        <p:spPr>
          <a:xfrm>
            <a:off x="3200400" y="2057400"/>
            <a:ext cx="5209920" cy="3736080"/>
          </a:xfrm>
          <a:prstGeom prst="rect">
            <a:avLst/>
          </a:prstGeom>
          <a:ln>
            <a:noFill/>
          </a:ln>
        </p:spPr>
      </p:pic>
      <p:sp>
        <p:nvSpPr>
          <p:cNvPr id="96" name="CustomShape 1"/>
          <p:cNvSpPr/>
          <p:nvPr/>
        </p:nvSpPr>
        <p:spPr>
          <a:xfrm>
            <a:off x="0" y="6488640"/>
            <a:ext cx="9143640" cy="63828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https://faraday.physics.utoronto.ca/PVB/Harrison/MachZehnder/MachZehnder.html</a:t>
            </a:r>
            <a:endParaRPr/>
          </a:p>
        </p:txBody>
      </p:sp>
      <p:sp>
        <p:nvSpPr>
          <p:cNvPr id="97" name="CustomShape 2"/>
          <p:cNvSpPr/>
          <p:nvPr/>
        </p:nvSpPr>
        <p:spPr>
          <a:xfrm>
            <a:off x="0" y="152280"/>
            <a:ext cx="4571640" cy="283284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The index of refraction of a perfect mirror can be thought of as infinite. Thus light reflected by a mirror has its phase changed by one half a wavelength.</a:t>
            </a:r>
            <a:endParaRPr/>
          </a:p>
          <a:p>
            <a:pPr>
              <a:lnSpc>
                <a:spcPct val="100000"/>
              </a:lnSpc>
            </a:pPr>
            <a:r>
              <a:rPr lang="en-US" sz="1800" spc="-1" strike="noStrike">
                <a:solidFill>
                  <a:srgbClr val="000000"/>
                </a:solidFill>
                <a:uFill>
                  <a:solidFill>
                    <a:srgbClr val="ffffff"/>
                  </a:solidFill>
                </a:uFill>
                <a:latin typeface="Calibri"/>
              </a:rPr>
              <a:t>When a light ray is incident on a surface and the material on the other side of the surface has a </a:t>
            </a:r>
            <a:r>
              <a:rPr i="1" lang="en-US" sz="1800" spc="-1" strike="noStrike">
                <a:solidFill>
                  <a:srgbClr val="000000"/>
                </a:solidFill>
                <a:uFill>
                  <a:solidFill>
                    <a:srgbClr val="ffffff"/>
                  </a:solidFill>
                </a:uFill>
                <a:latin typeface="Calibri"/>
              </a:rPr>
              <a:t>lower</a:t>
            </a:r>
            <a:r>
              <a:rPr lang="en-US" sz="1800" spc="-1" strike="noStrike">
                <a:solidFill>
                  <a:srgbClr val="000000"/>
                </a:solidFill>
                <a:uFill>
                  <a:solidFill>
                    <a:srgbClr val="ffffff"/>
                  </a:solidFill>
                </a:uFill>
                <a:latin typeface="Calibri"/>
              </a:rPr>
              <a:t> index of refraction, the reflected light ray does not have its phase changed.</a:t>
            </a:r>
            <a:endParaRPr/>
          </a:p>
        </p:txBody>
      </p:sp>
      <p:sp>
        <p:nvSpPr>
          <p:cNvPr id="98" name="CustomShape 3"/>
          <p:cNvSpPr/>
          <p:nvPr/>
        </p:nvSpPr>
        <p:spPr>
          <a:xfrm>
            <a:off x="1752480" y="4038480"/>
            <a:ext cx="1980720" cy="821160"/>
          </a:xfrm>
          <a:prstGeom prst="rect">
            <a:avLst/>
          </a:prstGeom>
          <a:noFill/>
          <a:ln>
            <a:noFill/>
          </a:ln>
        </p:spPr>
        <p:style>
          <a:lnRef idx="0"/>
          <a:fillRef idx="0"/>
          <a:effectRef idx="0"/>
          <a:fontRef idx="minor"/>
        </p:style>
        <p:txBody>
          <a:bodyPr lIns="90000" rIns="90000" tIns="45000" bIns="45000"/>
          <a:p>
            <a:pPr>
              <a:lnSpc>
                <a:spcPct val="100000"/>
              </a:lnSpc>
            </a:pPr>
            <a:r>
              <a:rPr lang="en-US" sz="2400" spc="-1" strike="noStrike">
                <a:solidFill>
                  <a:srgbClr val="000000"/>
                </a:solidFill>
                <a:uFill>
                  <a:solidFill>
                    <a:srgbClr val="ffffff"/>
                  </a:solidFill>
                </a:uFill>
                <a:latin typeface="Calibri"/>
              </a:rPr>
              <a:t>∏ </a:t>
            </a:r>
            <a:r>
              <a:rPr lang="en-US" sz="2400" spc="-1" strike="noStrike">
                <a:solidFill>
                  <a:srgbClr val="000000"/>
                </a:solidFill>
                <a:uFill>
                  <a:solidFill>
                    <a:srgbClr val="ffffff"/>
                  </a:solidFill>
                </a:uFill>
                <a:latin typeface="Calibri"/>
              </a:rPr>
              <a:t>shift / 180’</a:t>
            </a:r>
            <a:endParaRPr/>
          </a:p>
        </p:txBody>
      </p:sp>
      <p:sp>
        <p:nvSpPr>
          <p:cNvPr id="99" name="CustomShape 4"/>
          <p:cNvSpPr/>
          <p:nvPr/>
        </p:nvSpPr>
        <p:spPr>
          <a:xfrm>
            <a:off x="3733920" y="4269600"/>
            <a:ext cx="761760" cy="378360"/>
          </a:xfrm>
          <a:custGeom>
            <a:avLst/>
            <a:gdLst/>
            <a:ahLst/>
            <a:rect l="l" t="t" r="r" b="b"/>
            <a:pathLst>
              <a:path w="21600" h="21600">
                <a:moveTo>
                  <a:pt x="0" y="0"/>
                </a:moveTo>
                <a:lnTo>
                  <a:pt x="21600" y="21600"/>
                </a:lnTo>
              </a:path>
            </a:pathLst>
          </a:custGeom>
          <a:noFill/>
          <a:ln>
            <a:solidFill>
              <a:srgbClr val="4a7ebb"/>
            </a:solidFill>
            <a:round/>
            <a:tailEnd len="med" type="arrow" w="med"/>
          </a:ln>
        </p:spPr>
        <p:style>
          <a:lnRef idx="1">
            <a:schemeClr val="accent1"/>
          </a:lnRef>
          <a:fillRef idx="0">
            <a:schemeClr val="accent1"/>
          </a:fillRef>
          <a:effectRef idx="0">
            <a:schemeClr val="accent1"/>
          </a:effectRef>
          <a:fontRef idx="minor"/>
        </p:style>
      </p:sp>
      <p:sp>
        <p:nvSpPr>
          <p:cNvPr id="100" name="CustomShape 5"/>
          <p:cNvSpPr/>
          <p:nvPr/>
        </p:nvSpPr>
        <p:spPr>
          <a:xfrm flipV="1">
            <a:off x="3733920" y="3581280"/>
            <a:ext cx="3733560" cy="687600"/>
          </a:xfrm>
          <a:prstGeom prst="curvedConnector3">
            <a:avLst>
              <a:gd name="adj1" fmla="val 100359"/>
            </a:avLst>
          </a:prstGeom>
          <a:noFill/>
          <a:ln>
            <a:solidFill>
              <a:srgbClr val="4a7ebb"/>
            </a:solidFill>
            <a:round/>
            <a:tailEnd len="med" type="arrow" w="med"/>
          </a:ln>
        </p:spPr>
        <p:style>
          <a:lnRef idx="1">
            <a:schemeClr val="accent1"/>
          </a:lnRef>
          <a:fillRef idx="0">
            <a:schemeClr val="accent1"/>
          </a:fillRef>
          <a:effectRef idx="0">
            <a:schemeClr val="accent1"/>
          </a:effectRef>
          <a:fontRef idx="minor"/>
        </p:style>
      </p:sp>
      <p:sp>
        <p:nvSpPr>
          <p:cNvPr id="101" name="CustomShape 6"/>
          <p:cNvSpPr/>
          <p:nvPr/>
        </p:nvSpPr>
        <p:spPr>
          <a:xfrm>
            <a:off x="6248520" y="228600"/>
            <a:ext cx="478440" cy="1764000"/>
          </a:xfrm>
          <a:custGeom>
            <a:avLst/>
            <a:gdLst/>
            <a:ahLst/>
            <a:rect l="l" t="t" r="r" b="b"/>
            <a:pathLst>
              <a:path w="478665" h="1764406">
                <a:moveTo>
                  <a:pt x="463639" y="0"/>
                </a:moveTo>
                <a:cubicBezTo>
                  <a:pt x="237186" y="90152"/>
                  <a:pt x="10733" y="180305"/>
                  <a:pt x="12879" y="244699"/>
                </a:cubicBezTo>
                <a:cubicBezTo>
                  <a:pt x="15025" y="309093"/>
                  <a:pt x="476518" y="324119"/>
                  <a:pt x="476518" y="386367"/>
                </a:cubicBezTo>
                <a:cubicBezTo>
                  <a:pt x="476518" y="448615"/>
                  <a:pt x="12879" y="555938"/>
                  <a:pt x="12879" y="618186"/>
                </a:cubicBezTo>
                <a:cubicBezTo>
                  <a:pt x="12879" y="680434"/>
                  <a:pt x="478665" y="695460"/>
                  <a:pt x="476518" y="759854"/>
                </a:cubicBezTo>
                <a:cubicBezTo>
                  <a:pt x="474372" y="824248"/>
                  <a:pt x="0" y="938011"/>
                  <a:pt x="0" y="1004552"/>
                </a:cubicBezTo>
                <a:cubicBezTo>
                  <a:pt x="0" y="1071093"/>
                  <a:pt x="476518" y="1096851"/>
                  <a:pt x="476518" y="1159099"/>
                </a:cubicBezTo>
                <a:cubicBezTo>
                  <a:pt x="476518" y="1221347"/>
                  <a:pt x="0" y="1317939"/>
                  <a:pt x="0" y="1378040"/>
                </a:cubicBezTo>
                <a:cubicBezTo>
                  <a:pt x="0" y="1438141"/>
                  <a:pt x="476518" y="1455313"/>
                  <a:pt x="476518" y="1519707"/>
                </a:cubicBezTo>
                <a:cubicBezTo>
                  <a:pt x="476518" y="1584101"/>
                  <a:pt x="238259" y="1674253"/>
                  <a:pt x="0" y="1764406"/>
                </a:cubicBezTo>
              </a:path>
            </a:pathLst>
          </a:custGeom>
          <a:noFill/>
          <a:ln>
            <a:solidFill>
              <a:srgbClr val="4a7ebb"/>
            </a:solidFill>
            <a:round/>
          </a:ln>
        </p:spPr>
        <p:style>
          <a:lnRef idx="1">
            <a:schemeClr val="accent1"/>
          </a:lnRef>
          <a:fillRef idx="0">
            <a:schemeClr val="accent1"/>
          </a:fillRef>
          <a:effectRef idx="0">
            <a:schemeClr val="accent1"/>
          </a:effectRef>
          <a:fontRef idx="minor"/>
        </p:style>
      </p:sp>
      <p:sp>
        <p:nvSpPr>
          <p:cNvPr id="102" name="CustomShape 7"/>
          <p:cNvSpPr/>
          <p:nvPr/>
        </p:nvSpPr>
        <p:spPr>
          <a:xfrm>
            <a:off x="6793560" y="0"/>
            <a:ext cx="478440" cy="1764000"/>
          </a:xfrm>
          <a:custGeom>
            <a:avLst/>
            <a:gdLst/>
            <a:ahLst/>
            <a:rect l="l" t="t" r="r" b="b"/>
            <a:pathLst>
              <a:path w="478665" h="1764406">
                <a:moveTo>
                  <a:pt x="463639" y="0"/>
                </a:moveTo>
                <a:cubicBezTo>
                  <a:pt x="237186" y="90152"/>
                  <a:pt x="10733" y="180305"/>
                  <a:pt x="12879" y="244699"/>
                </a:cubicBezTo>
                <a:cubicBezTo>
                  <a:pt x="15025" y="309093"/>
                  <a:pt x="476518" y="324119"/>
                  <a:pt x="476518" y="386367"/>
                </a:cubicBezTo>
                <a:cubicBezTo>
                  <a:pt x="476518" y="448615"/>
                  <a:pt x="12879" y="555938"/>
                  <a:pt x="12879" y="618186"/>
                </a:cubicBezTo>
                <a:cubicBezTo>
                  <a:pt x="12879" y="680434"/>
                  <a:pt x="478665" y="695460"/>
                  <a:pt x="476518" y="759854"/>
                </a:cubicBezTo>
                <a:cubicBezTo>
                  <a:pt x="474372" y="824248"/>
                  <a:pt x="0" y="938011"/>
                  <a:pt x="0" y="1004552"/>
                </a:cubicBezTo>
                <a:cubicBezTo>
                  <a:pt x="0" y="1071093"/>
                  <a:pt x="476518" y="1096851"/>
                  <a:pt x="476518" y="1159099"/>
                </a:cubicBezTo>
                <a:cubicBezTo>
                  <a:pt x="476518" y="1221347"/>
                  <a:pt x="0" y="1317939"/>
                  <a:pt x="0" y="1378040"/>
                </a:cubicBezTo>
                <a:cubicBezTo>
                  <a:pt x="0" y="1438141"/>
                  <a:pt x="476518" y="1455313"/>
                  <a:pt x="476518" y="1519707"/>
                </a:cubicBezTo>
                <a:cubicBezTo>
                  <a:pt x="476518" y="1584101"/>
                  <a:pt x="238259" y="1674253"/>
                  <a:pt x="0" y="1764406"/>
                </a:cubicBezTo>
              </a:path>
            </a:pathLst>
          </a:custGeom>
          <a:noFill/>
          <a:ln>
            <a:solidFill>
              <a:srgbClr val="4a7ebb"/>
            </a:solidFill>
            <a:round/>
          </a:ln>
        </p:spPr>
        <p:style>
          <a:lnRef idx="1">
            <a:schemeClr val="accent1"/>
          </a:lnRef>
          <a:fillRef idx="0">
            <a:schemeClr val="accent1"/>
          </a:fillRef>
          <a:effectRef idx="0">
            <a:schemeClr val="accent1"/>
          </a:effectRef>
          <a:fontRef idx="minor"/>
        </p:style>
      </p:sp>
      <p:sp>
        <p:nvSpPr>
          <p:cNvPr id="103" name="CustomShape 8"/>
          <p:cNvSpPr/>
          <p:nvPr/>
        </p:nvSpPr>
        <p:spPr>
          <a:xfrm rot="5400000">
            <a:off x="7996320" y="1528560"/>
            <a:ext cx="478440" cy="1383120"/>
          </a:xfrm>
          <a:custGeom>
            <a:avLst/>
            <a:gdLst/>
            <a:ahLst/>
            <a:rect l="l" t="t" r="r" b="b"/>
            <a:pathLst>
              <a:path w="478665" h="1764406">
                <a:moveTo>
                  <a:pt x="463639" y="0"/>
                </a:moveTo>
                <a:cubicBezTo>
                  <a:pt x="237186" y="90152"/>
                  <a:pt x="10733" y="180305"/>
                  <a:pt x="12879" y="244699"/>
                </a:cubicBezTo>
                <a:cubicBezTo>
                  <a:pt x="15025" y="309093"/>
                  <a:pt x="476518" y="324119"/>
                  <a:pt x="476518" y="386367"/>
                </a:cubicBezTo>
                <a:cubicBezTo>
                  <a:pt x="476518" y="448615"/>
                  <a:pt x="12879" y="555938"/>
                  <a:pt x="12879" y="618186"/>
                </a:cubicBezTo>
                <a:cubicBezTo>
                  <a:pt x="12879" y="680434"/>
                  <a:pt x="478665" y="695460"/>
                  <a:pt x="476518" y="759854"/>
                </a:cubicBezTo>
                <a:cubicBezTo>
                  <a:pt x="474372" y="824248"/>
                  <a:pt x="0" y="938011"/>
                  <a:pt x="0" y="1004552"/>
                </a:cubicBezTo>
                <a:cubicBezTo>
                  <a:pt x="0" y="1071093"/>
                  <a:pt x="476518" y="1096851"/>
                  <a:pt x="476518" y="1159099"/>
                </a:cubicBezTo>
                <a:cubicBezTo>
                  <a:pt x="476518" y="1221347"/>
                  <a:pt x="0" y="1317939"/>
                  <a:pt x="0" y="1378040"/>
                </a:cubicBezTo>
                <a:cubicBezTo>
                  <a:pt x="0" y="1438141"/>
                  <a:pt x="476518" y="1455313"/>
                  <a:pt x="476518" y="1519707"/>
                </a:cubicBezTo>
                <a:cubicBezTo>
                  <a:pt x="476518" y="1584101"/>
                  <a:pt x="238259" y="1674253"/>
                  <a:pt x="0" y="1764406"/>
                </a:cubicBezTo>
              </a:path>
            </a:pathLst>
          </a:custGeom>
          <a:noFill/>
          <a:ln>
            <a:solidFill>
              <a:srgbClr val="4a7ebb"/>
            </a:solidFill>
            <a:round/>
          </a:ln>
        </p:spPr>
        <p:style>
          <a:lnRef idx="1">
            <a:schemeClr val="accent1"/>
          </a:lnRef>
          <a:fillRef idx="0">
            <a:schemeClr val="accent1"/>
          </a:fillRef>
          <a:effectRef idx="0">
            <a:schemeClr val="accent1"/>
          </a:effectRef>
          <a:fontRef idx="minor"/>
        </p:style>
      </p:sp>
      <p:sp>
        <p:nvSpPr>
          <p:cNvPr id="104" name="CustomShape 9"/>
          <p:cNvSpPr/>
          <p:nvPr/>
        </p:nvSpPr>
        <p:spPr>
          <a:xfrm rot="5400000">
            <a:off x="8008200" y="2010600"/>
            <a:ext cx="478440" cy="1383120"/>
          </a:xfrm>
          <a:custGeom>
            <a:avLst/>
            <a:gdLst/>
            <a:ahLst/>
            <a:rect l="l" t="t" r="r" b="b"/>
            <a:pathLst>
              <a:path w="478665" h="1764406">
                <a:moveTo>
                  <a:pt x="463639" y="0"/>
                </a:moveTo>
                <a:cubicBezTo>
                  <a:pt x="237186" y="90152"/>
                  <a:pt x="10733" y="180305"/>
                  <a:pt x="12879" y="244699"/>
                </a:cubicBezTo>
                <a:cubicBezTo>
                  <a:pt x="15025" y="309093"/>
                  <a:pt x="476518" y="324119"/>
                  <a:pt x="476518" y="386367"/>
                </a:cubicBezTo>
                <a:cubicBezTo>
                  <a:pt x="476518" y="448615"/>
                  <a:pt x="12879" y="555938"/>
                  <a:pt x="12879" y="618186"/>
                </a:cubicBezTo>
                <a:cubicBezTo>
                  <a:pt x="12879" y="680434"/>
                  <a:pt x="478665" y="695460"/>
                  <a:pt x="476518" y="759854"/>
                </a:cubicBezTo>
                <a:cubicBezTo>
                  <a:pt x="474372" y="824248"/>
                  <a:pt x="0" y="938011"/>
                  <a:pt x="0" y="1004552"/>
                </a:cubicBezTo>
                <a:cubicBezTo>
                  <a:pt x="0" y="1071093"/>
                  <a:pt x="476518" y="1096851"/>
                  <a:pt x="476518" y="1159099"/>
                </a:cubicBezTo>
                <a:cubicBezTo>
                  <a:pt x="476518" y="1221347"/>
                  <a:pt x="0" y="1317939"/>
                  <a:pt x="0" y="1378040"/>
                </a:cubicBezTo>
                <a:cubicBezTo>
                  <a:pt x="0" y="1438141"/>
                  <a:pt x="476518" y="1455313"/>
                  <a:pt x="476518" y="1519707"/>
                </a:cubicBezTo>
                <a:cubicBezTo>
                  <a:pt x="476518" y="1584101"/>
                  <a:pt x="238259" y="1674253"/>
                  <a:pt x="0" y="1764406"/>
                </a:cubicBezTo>
              </a:path>
            </a:pathLst>
          </a:custGeom>
          <a:noFill/>
          <a:ln>
            <a:solidFill>
              <a:srgbClr val="4a7ebb"/>
            </a:solidFill>
            <a:round/>
          </a:ln>
        </p:spPr>
        <p:style>
          <a:lnRef idx="1">
            <a:schemeClr val="accent1"/>
          </a:lnRef>
          <a:fillRef idx="0">
            <a:schemeClr val="accent1"/>
          </a:fillRef>
          <a:effectRef idx="0">
            <a:schemeClr val="accent1"/>
          </a:effectRef>
          <a:fontRef idx="minor"/>
        </p:style>
      </p:sp>
      <p:sp>
        <p:nvSpPr>
          <p:cNvPr id="105" name="Line 10"/>
          <p:cNvSpPr/>
          <p:nvPr/>
        </p:nvSpPr>
        <p:spPr>
          <a:xfrm>
            <a:off x="5715000" y="1002240"/>
            <a:ext cx="2057400" cy="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06" name="Line 11"/>
          <p:cNvSpPr/>
          <p:nvPr/>
        </p:nvSpPr>
        <p:spPr>
          <a:xfrm>
            <a:off x="5715000" y="622440"/>
            <a:ext cx="2057400" cy="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07" name="Line 12"/>
          <p:cNvSpPr/>
          <p:nvPr/>
        </p:nvSpPr>
        <p:spPr>
          <a:xfrm>
            <a:off x="8153280" y="1600200"/>
            <a:ext cx="0" cy="144756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08" name="Line 13"/>
          <p:cNvSpPr/>
          <p:nvPr/>
        </p:nvSpPr>
        <p:spPr>
          <a:xfrm>
            <a:off x="8445240" y="1600200"/>
            <a:ext cx="0" cy="144756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9" name="Picture 2" descr=""/>
          <p:cNvPicPr/>
          <p:nvPr/>
        </p:nvPicPr>
        <p:blipFill>
          <a:blip r:embed="rId1"/>
          <a:srcRect l="18001" t="67029" r="53992" b="6144"/>
          <a:stretch/>
        </p:blipFill>
        <p:spPr>
          <a:xfrm>
            <a:off x="6019920" y="609480"/>
            <a:ext cx="2400120" cy="2057040"/>
          </a:xfrm>
          <a:prstGeom prst="rect">
            <a:avLst/>
          </a:prstGeom>
          <a:ln>
            <a:noFill/>
          </a:ln>
        </p:spPr>
      </p:pic>
      <p:sp>
        <p:nvSpPr>
          <p:cNvPr id="110" name="CustomShape 1"/>
          <p:cNvSpPr/>
          <p:nvPr/>
        </p:nvSpPr>
        <p:spPr>
          <a:xfrm>
            <a:off x="4191120" y="1447920"/>
            <a:ext cx="1371240" cy="60912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pic>
        <p:nvPicPr>
          <p:cNvPr id="111" name="Picture 2" descr=""/>
          <p:cNvPicPr/>
          <p:nvPr/>
        </p:nvPicPr>
        <p:blipFill>
          <a:blip r:embed="rId2"/>
          <a:srcRect l="-2003" t="71505" r="85996" b="10610"/>
          <a:stretch/>
        </p:blipFill>
        <p:spPr>
          <a:xfrm>
            <a:off x="3124080" y="3886200"/>
            <a:ext cx="1904760" cy="1904760"/>
          </a:xfrm>
          <a:prstGeom prst="rect">
            <a:avLst/>
          </a:prstGeom>
          <a:ln>
            <a:noFill/>
          </a:ln>
        </p:spPr>
      </p:pic>
      <p:sp>
        <p:nvSpPr>
          <p:cNvPr id="112" name="CustomShape 2"/>
          <p:cNvSpPr/>
          <p:nvPr/>
        </p:nvSpPr>
        <p:spPr>
          <a:xfrm>
            <a:off x="3733920" y="4648320"/>
            <a:ext cx="228240" cy="380520"/>
          </a:xfrm>
          <a:prstGeom prst="ellipse">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113" name="Picture 2" descr=""/>
          <p:cNvPicPr/>
          <p:nvPr/>
        </p:nvPicPr>
        <p:blipFill>
          <a:blip r:embed="rId3"/>
          <a:srcRect l="-2003" t="71505" r="85996" b="10610"/>
          <a:stretch/>
        </p:blipFill>
        <p:spPr>
          <a:xfrm>
            <a:off x="1676520" y="762120"/>
            <a:ext cx="1904760" cy="1904760"/>
          </a:xfrm>
          <a:prstGeom prst="rect">
            <a:avLst/>
          </a:prstGeom>
          <a:ln>
            <a:noFill/>
          </a:ln>
        </p:spPr>
      </p:pic>
      <p:sp>
        <p:nvSpPr>
          <p:cNvPr id="114" name="CustomShape 3"/>
          <p:cNvSpPr/>
          <p:nvPr/>
        </p:nvSpPr>
        <p:spPr>
          <a:xfrm>
            <a:off x="2057400" y="1523880"/>
            <a:ext cx="228240" cy="380520"/>
          </a:xfrm>
          <a:prstGeom prst="ellipse">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115" name="CustomShape 4"/>
          <p:cNvSpPr/>
          <p:nvPr/>
        </p:nvSpPr>
        <p:spPr>
          <a:xfrm rot="10800000">
            <a:off x="2362320" y="1905120"/>
            <a:ext cx="304560" cy="380520"/>
          </a:xfrm>
          <a:prstGeom prst="flowChartMagneticDrum">
            <a:avLst/>
          </a:prstGeom>
          <a:solidFill>
            <a:srgbClr val="ff0000"/>
          </a:solidFill>
          <a:ln>
            <a:round/>
          </a:ln>
        </p:spPr>
        <p:style>
          <a:lnRef idx="2">
            <a:schemeClr val="accent1">
              <a:shade val="50000"/>
            </a:schemeClr>
          </a:lnRef>
          <a:fillRef idx="1">
            <a:schemeClr val="accent1"/>
          </a:fillRef>
          <a:effectRef idx="0">
            <a:schemeClr val="accent1"/>
          </a:effectRef>
          <a:fontRef idx="minor"/>
        </p:style>
      </p:sp>
      <p:pic>
        <p:nvPicPr>
          <p:cNvPr id="116" name="Picture 3" descr=""/>
          <p:cNvPicPr/>
          <p:nvPr/>
        </p:nvPicPr>
        <p:blipFill>
          <a:blip r:embed="rId4"/>
          <a:srcRect l="72212" t="37721" r="3770" b="38864"/>
          <a:stretch/>
        </p:blipFill>
        <p:spPr>
          <a:xfrm>
            <a:off x="228600" y="1447920"/>
            <a:ext cx="1599840" cy="738360"/>
          </a:xfrm>
          <a:prstGeom prst="rect">
            <a:avLst/>
          </a:prstGeom>
          <a:ln>
            <a:noFill/>
          </a:ln>
        </p:spPr>
      </p:pic>
      <p:pic>
        <p:nvPicPr>
          <p:cNvPr id="117" name="Picture 3" descr=""/>
          <p:cNvPicPr/>
          <p:nvPr/>
        </p:nvPicPr>
        <p:blipFill>
          <a:blip r:embed="rId5"/>
          <a:srcRect l="72212" t="37721" r="3770" b="38864"/>
          <a:stretch/>
        </p:blipFill>
        <p:spPr>
          <a:xfrm>
            <a:off x="1752480" y="4572000"/>
            <a:ext cx="1599840" cy="738360"/>
          </a:xfrm>
          <a:prstGeom prst="rect">
            <a:avLst/>
          </a:prstGeom>
          <a:ln>
            <a:noFill/>
          </a:ln>
        </p:spPr>
      </p:pic>
      <p:pic>
        <p:nvPicPr>
          <p:cNvPr id="118" name="Picture 3" descr=""/>
          <p:cNvPicPr/>
          <p:nvPr/>
        </p:nvPicPr>
        <p:blipFill>
          <a:blip r:embed="rId6"/>
          <a:srcRect l="72212" t="37721" r="3770" b="38864"/>
          <a:stretch/>
        </p:blipFill>
        <p:spPr>
          <a:xfrm>
            <a:off x="5029200" y="4572000"/>
            <a:ext cx="1599840" cy="738360"/>
          </a:xfrm>
          <a:prstGeom prst="rect">
            <a:avLst/>
          </a:prstGeom>
          <a:ln>
            <a:noFill/>
          </a:ln>
        </p:spPr>
      </p:pic>
      <p:sp>
        <p:nvSpPr>
          <p:cNvPr id="119" name="CustomShape 5"/>
          <p:cNvSpPr/>
          <p:nvPr/>
        </p:nvSpPr>
        <p:spPr>
          <a:xfrm>
            <a:off x="3614400" y="685800"/>
            <a:ext cx="2299680" cy="577800"/>
          </a:xfrm>
          <a:prstGeom prst="rect">
            <a:avLst/>
          </a:prstGeom>
          <a:noFill/>
          <a:ln>
            <a:noFill/>
          </a:ln>
        </p:spPr>
        <p:style>
          <a:lnRef idx="0"/>
          <a:fillRef idx="0"/>
          <a:effectRef idx="0"/>
          <a:fontRef idx="minor"/>
        </p:style>
        <p:txBody>
          <a:bodyPr wrap="none" lIns="90000" rIns="90000" tIns="45000" bIns="45000"/>
          <a:p>
            <a:pPr>
              <a:lnSpc>
                <a:spcPct val="100000"/>
              </a:lnSpc>
            </a:pPr>
            <a:r>
              <a:rPr lang="en-US" sz="3200" spc="-1" strike="noStrike">
                <a:solidFill>
                  <a:srgbClr val="000000"/>
                </a:solidFill>
                <a:uFill>
                  <a:solidFill>
                    <a:srgbClr val="ffffff"/>
                  </a:solidFill>
                </a:uFill>
                <a:latin typeface="Calibri"/>
              </a:rPr>
              <a:t>Live bomb</a:t>
            </a:r>
            <a:endParaRPr/>
          </a:p>
        </p:txBody>
      </p:sp>
      <p:sp>
        <p:nvSpPr>
          <p:cNvPr id="120" name="CustomShape 6"/>
          <p:cNvSpPr/>
          <p:nvPr/>
        </p:nvSpPr>
        <p:spPr>
          <a:xfrm>
            <a:off x="3098520" y="5791320"/>
            <a:ext cx="2297880" cy="577800"/>
          </a:xfrm>
          <a:prstGeom prst="rect">
            <a:avLst/>
          </a:prstGeom>
          <a:noFill/>
          <a:ln>
            <a:noFill/>
          </a:ln>
        </p:spPr>
        <p:style>
          <a:lnRef idx="0"/>
          <a:fillRef idx="0"/>
          <a:effectRef idx="0"/>
          <a:fontRef idx="minor"/>
        </p:style>
        <p:txBody>
          <a:bodyPr wrap="none" lIns="90000" rIns="90000" tIns="45000" bIns="45000"/>
          <a:p>
            <a:pPr>
              <a:lnSpc>
                <a:spcPct val="100000"/>
              </a:lnSpc>
            </a:pPr>
            <a:r>
              <a:rPr lang="en-US" sz="3200" spc="-1" strike="noStrike">
                <a:solidFill>
                  <a:srgbClr val="000000"/>
                </a:solidFill>
                <a:uFill>
                  <a:solidFill>
                    <a:srgbClr val="ffffff"/>
                  </a:solidFill>
                </a:uFill>
                <a:latin typeface="Calibri"/>
              </a:rPr>
              <a:t>Dud bomb</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1" name="CustomShape 1"/>
          <p:cNvSpPr/>
          <p:nvPr/>
        </p:nvSpPr>
        <p:spPr>
          <a:xfrm>
            <a:off x="0" y="6211800"/>
            <a:ext cx="9143640" cy="63900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https://www.researchgate.net/figure/Bomb-testing-with-a-Mach-Zehnder-interferometer-operated-with-a-single-photon-at-a-time_fig1_308361661</a:t>
            </a:r>
            <a:endParaRPr/>
          </a:p>
        </p:txBody>
      </p:sp>
      <p:pic>
        <p:nvPicPr>
          <p:cNvPr id="122" name="Picture 2" descr=""/>
          <p:cNvPicPr/>
          <p:nvPr/>
        </p:nvPicPr>
        <p:blipFill>
          <a:blip r:embed="rId1"/>
          <a:stretch/>
        </p:blipFill>
        <p:spPr>
          <a:xfrm>
            <a:off x="1143000" y="457200"/>
            <a:ext cx="7000560" cy="5209920"/>
          </a:xfrm>
          <a:prstGeom prst="rect">
            <a:avLst/>
          </a:prstGeom>
          <a:ln>
            <a:noFill/>
          </a:ln>
        </p:spPr>
      </p:pic>
      <p:sp>
        <p:nvSpPr>
          <p:cNvPr id="123" name="CustomShape 2"/>
          <p:cNvSpPr/>
          <p:nvPr/>
        </p:nvSpPr>
        <p:spPr>
          <a:xfrm>
            <a:off x="2286000" y="2057400"/>
            <a:ext cx="685440" cy="91404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124" name="CustomShape 3"/>
          <p:cNvSpPr/>
          <p:nvPr/>
        </p:nvSpPr>
        <p:spPr>
          <a:xfrm>
            <a:off x="6439320" y="1257840"/>
            <a:ext cx="533160" cy="36468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D2</a:t>
            </a:r>
            <a:endParaRPr/>
          </a:p>
        </p:txBody>
      </p:sp>
      <p:sp>
        <p:nvSpPr>
          <p:cNvPr id="125" name="CustomShape 4"/>
          <p:cNvSpPr/>
          <p:nvPr/>
        </p:nvSpPr>
        <p:spPr>
          <a:xfrm>
            <a:off x="6400800" y="3886200"/>
            <a:ext cx="533160" cy="36468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D2</a:t>
            </a:r>
            <a:endParaRPr/>
          </a:p>
        </p:txBody>
      </p:sp>
      <p:sp>
        <p:nvSpPr>
          <p:cNvPr id="126" name="CustomShape 5"/>
          <p:cNvSpPr/>
          <p:nvPr/>
        </p:nvSpPr>
        <p:spPr>
          <a:xfrm>
            <a:off x="6400800" y="4800600"/>
            <a:ext cx="533160" cy="36468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D1</a:t>
            </a:r>
            <a:endParaRPr/>
          </a:p>
        </p:txBody>
      </p:sp>
      <p:sp>
        <p:nvSpPr>
          <p:cNvPr id="127" name="CustomShape 6"/>
          <p:cNvSpPr/>
          <p:nvPr/>
        </p:nvSpPr>
        <p:spPr>
          <a:xfrm>
            <a:off x="6400800" y="2209680"/>
            <a:ext cx="533160" cy="36468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D1</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CustomShape 1"/>
          <p:cNvSpPr/>
          <p:nvPr/>
        </p:nvSpPr>
        <p:spPr>
          <a:xfrm>
            <a:off x="228600" y="762120"/>
            <a:ext cx="8610120" cy="942840"/>
          </a:xfrm>
          <a:prstGeom prst="rect">
            <a:avLst/>
          </a:prstGeom>
          <a:noFill/>
          <a:ln>
            <a:noFill/>
          </a:ln>
        </p:spPr>
        <p:style>
          <a:lnRef idx="0"/>
          <a:fillRef idx="0"/>
          <a:effectRef idx="0"/>
          <a:fontRef idx="minor"/>
        </p:style>
        <p:txBody>
          <a:bodyPr lIns="90000" rIns="90000" tIns="45000" bIns="45000"/>
          <a:p>
            <a:pPr>
              <a:lnSpc>
                <a:spcPct val="100000"/>
              </a:lnSpc>
            </a:pPr>
            <a:r>
              <a:rPr lang="en-US" sz="2800" spc="-1" strike="noStrike">
                <a:solidFill>
                  <a:srgbClr val="000000"/>
                </a:solidFill>
                <a:uFill>
                  <a:solidFill>
                    <a:srgbClr val="ffffff"/>
                  </a:solidFill>
                </a:uFill>
                <a:latin typeface="Calibri"/>
              </a:rPr>
              <a:t>With a dud, the photon will always arrive at Detector D1.</a:t>
            </a:r>
            <a:endParaRPr/>
          </a:p>
        </p:txBody>
      </p:sp>
      <p:sp>
        <p:nvSpPr>
          <p:cNvPr id="129" name="CustomShape 2"/>
          <p:cNvSpPr/>
          <p:nvPr/>
        </p:nvSpPr>
        <p:spPr>
          <a:xfrm>
            <a:off x="609480" y="3733920"/>
            <a:ext cx="7772040" cy="2666520"/>
          </a:xfrm>
          <a:prstGeom prst="rect">
            <a:avLst/>
          </a:prstGeom>
          <a:solidFill>
            <a:schemeClr val="bg1">
              <a:alpha val="74000"/>
            </a:schemeClr>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130" name="CustomShape 3"/>
          <p:cNvSpPr/>
          <p:nvPr/>
        </p:nvSpPr>
        <p:spPr>
          <a:xfrm>
            <a:off x="762120" y="3809880"/>
            <a:ext cx="7772040" cy="2666520"/>
          </a:xfrm>
          <a:prstGeom prst="rect">
            <a:avLst/>
          </a:prstGeom>
          <a:solidFill>
            <a:schemeClr val="bg1">
              <a:alpha val="74000"/>
            </a:schemeClr>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131" name="Picture 2" descr=""/>
          <p:cNvPicPr/>
          <p:nvPr/>
        </p:nvPicPr>
        <p:blipFill>
          <a:blip r:embed="rId1"/>
          <a:stretch/>
        </p:blipFill>
        <p:spPr>
          <a:xfrm>
            <a:off x="1066680" y="1905120"/>
            <a:ext cx="7086240" cy="4447800"/>
          </a:xfrm>
          <a:prstGeom prst="rect">
            <a:avLst/>
          </a:prstGeom>
          <a:ln>
            <a:noFill/>
          </a:ln>
        </p:spPr>
      </p:pic>
      <p:sp>
        <p:nvSpPr>
          <p:cNvPr id="132" name="CustomShape 4"/>
          <p:cNvSpPr/>
          <p:nvPr/>
        </p:nvSpPr>
        <p:spPr>
          <a:xfrm>
            <a:off x="2223720" y="3271320"/>
            <a:ext cx="693720" cy="78048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133" name="CustomShape 5"/>
          <p:cNvSpPr/>
          <p:nvPr/>
        </p:nvSpPr>
        <p:spPr>
          <a:xfrm>
            <a:off x="6428160" y="2588400"/>
            <a:ext cx="539640" cy="36396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D2</a:t>
            </a:r>
            <a:endParaRPr/>
          </a:p>
        </p:txBody>
      </p:sp>
      <p:sp>
        <p:nvSpPr>
          <p:cNvPr id="134" name="CustomShape 6"/>
          <p:cNvSpPr/>
          <p:nvPr/>
        </p:nvSpPr>
        <p:spPr>
          <a:xfrm>
            <a:off x="6388920" y="4832640"/>
            <a:ext cx="539640" cy="36396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D2</a:t>
            </a:r>
            <a:endParaRPr/>
          </a:p>
        </p:txBody>
      </p:sp>
      <p:sp>
        <p:nvSpPr>
          <p:cNvPr id="135" name="CustomShape 7"/>
          <p:cNvSpPr/>
          <p:nvPr/>
        </p:nvSpPr>
        <p:spPr>
          <a:xfrm>
            <a:off x="6388920" y="5613120"/>
            <a:ext cx="539640" cy="36396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D1</a:t>
            </a:r>
            <a:endParaRPr/>
          </a:p>
        </p:txBody>
      </p:sp>
      <p:sp>
        <p:nvSpPr>
          <p:cNvPr id="136" name="CustomShape 8"/>
          <p:cNvSpPr/>
          <p:nvPr/>
        </p:nvSpPr>
        <p:spPr>
          <a:xfrm>
            <a:off x="6388920" y="3401280"/>
            <a:ext cx="539640" cy="36396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D1</a:t>
            </a:r>
            <a:endParaRPr/>
          </a:p>
        </p:txBody>
      </p:sp>
      <p:sp>
        <p:nvSpPr>
          <p:cNvPr id="137" name="CustomShape 9"/>
          <p:cNvSpPr/>
          <p:nvPr/>
        </p:nvSpPr>
        <p:spPr>
          <a:xfrm>
            <a:off x="533520" y="4114800"/>
            <a:ext cx="7772040" cy="2361960"/>
          </a:xfrm>
          <a:prstGeom prst="rect">
            <a:avLst/>
          </a:prstGeom>
          <a:solidFill>
            <a:schemeClr val="bg1">
              <a:alpha val="74000"/>
            </a:schemeClr>
          </a:solidFill>
          <a:ln>
            <a:solidFill>
              <a:schemeClr val="bg1"/>
            </a:solidFill>
            <a:round/>
          </a:ln>
        </p:spPr>
        <p:style>
          <a:lnRef idx="2">
            <a:schemeClr val="accent1">
              <a:shade val="50000"/>
            </a:schemeClr>
          </a:lnRef>
          <a:fillRef idx="1">
            <a:schemeClr val="accent1"/>
          </a:fillRef>
          <a:effectRef idx="0">
            <a:schemeClr val="accent1"/>
          </a:effectRef>
          <a:fontRef idx="minor"/>
        </p:style>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CustomShape 1"/>
          <p:cNvSpPr/>
          <p:nvPr/>
        </p:nvSpPr>
        <p:spPr>
          <a:xfrm>
            <a:off x="457200" y="1876320"/>
            <a:ext cx="7772040" cy="2361960"/>
          </a:xfrm>
          <a:prstGeom prst="rect">
            <a:avLst/>
          </a:prstGeom>
          <a:solidFill>
            <a:schemeClr val="bg1">
              <a:alpha val="74000"/>
            </a:schemeClr>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139" name="CustomShape 2"/>
          <p:cNvSpPr/>
          <p:nvPr/>
        </p:nvSpPr>
        <p:spPr>
          <a:xfrm>
            <a:off x="228600" y="152280"/>
            <a:ext cx="8457840" cy="2284200"/>
          </a:xfrm>
          <a:prstGeom prst="rect">
            <a:avLst/>
          </a:prstGeom>
          <a:noFill/>
          <a:ln>
            <a:noFill/>
          </a:ln>
        </p:spPr>
        <p:style>
          <a:lnRef idx="0"/>
          <a:fillRef idx="0"/>
          <a:effectRef idx="0"/>
          <a:fontRef idx="minor"/>
        </p:style>
        <p:txBody>
          <a:bodyPr lIns="90000" rIns="90000" tIns="45000" bIns="45000"/>
          <a:p>
            <a:pPr>
              <a:lnSpc>
                <a:spcPct val="100000"/>
              </a:lnSpc>
            </a:pPr>
            <a:r>
              <a:rPr lang="en-US" sz="2400" spc="-1" strike="noStrike">
                <a:solidFill>
                  <a:srgbClr val="000000"/>
                </a:solidFill>
                <a:uFill>
                  <a:solidFill>
                    <a:srgbClr val="ffffff"/>
                  </a:solidFill>
                </a:uFill>
                <a:latin typeface="Calibri"/>
              </a:rPr>
              <a:t>With a live bomb, there can be three possible outcomes:</a:t>
            </a:r>
            <a:endParaRPr/>
          </a:p>
          <a:p>
            <a:pPr>
              <a:lnSpc>
                <a:spcPct val="100000"/>
              </a:lnSpc>
            </a:pPr>
            <a:r>
              <a:rPr lang="en-US" sz="2400" spc="-1" strike="noStrike">
                <a:solidFill>
                  <a:srgbClr val="000000"/>
                </a:solidFill>
                <a:uFill>
                  <a:solidFill>
                    <a:srgbClr val="ffffff"/>
                  </a:solidFill>
                </a:uFill>
                <a:latin typeface="Calibri"/>
              </a:rPr>
              <a:t>No photon was detected (50% chance), the bomb exploded.</a:t>
            </a:r>
            <a:endParaRPr/>
          </a:p>
          <a:p>
            <a:pPr>
              <a:lnSpc>
                <a:spcPct val="100000"/>
              </a:lnSpc>
            </a:pPr>
            <a:r>
              <a:rPr lang="en-US" sz="2400" spc="-1" strike="noStrike">
                <a:solidFill>
                  <a:srgbClr val="000000"/>
                </a:solidFill>
                <a:uFill>
                  <a:solidFill>
                    <a:srgbClr val="ffffff"/>
                  </a:solidFill>
                </a:uFill>
                <a:latin typeface="Calibri"/>
              </a:rPr>
              <a:t>The photon was detected at D1 (25% chance).</a:t>
            </a:r>
            <a:endParaRPr/>
          </a:p>
          <a:p>
            <a:pPr>
              <a:lnSpc>
                <a:spcPct val="100000"/>
              </a:lnSpc>
            </a:pPr>
            <a:r>
              <a:rPr lang="en-US" sz="2400" spc="-1" strike="noStrike">
                <a:solidFill>
                  <a:srgbClr val="000000"/>
                </a:solidFill>
                <a:uFill>
                  <a:solidFill>
                    <a:srgbClr val="ffffff"/>
                  </a:solidFill>
                </a:uFill>
                <a:latin typeface="Calibri"/>
              </a:rPr>
              <a:t>The photon was detected at D2 (25% chance).</a:t>
            </a:r>
            <a:endParaRPr/>
          </a:p>
        </p:txBody>
      </p:sp>
      <p:pic>
        <p:nvPicPr>
          <p:cNvPr id="140" name="Picture 2" descr=""/>
          <p:cNvPicPr/>
          <p:nvPr/>
        </p:nvPicPr>
        <p:blipFill>
          <a:blip r:embed="rId1"/>
          <a:stretch/>
        </p:blipFill>
        <p:spPr>
          <a:xfrm>
            <a:off x="1066680" y="1905120"/>
            <a:ext cx="7086240" cy="4447800"/>
          </a:xfrm>
          <a:prstGeom prst="rect">
            <a:avLst/>
          </a:prstGeom>
          <a:ln>
            <a:noFill/>
          </a:ln>
        </p:spPr>
      </p:pic>
      <p:sp>
        <p:nvSpPr>
          <p:cNvPr id="141" name="CustomShape 3"/>
          <p:cNvSpPr/>
          <p:nvPr/>
        </p:nvSpPr>
        <p:spPr>
          <a:xfrm>
            <a:off x="2223720" y="3271320"/>
            <a:ext cx="693720" cy="78048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142" name="CustomShape 4"/>
          <p:cNvSpPr/>
          <p:nvPr/>
        </p:nvSpPr>
        <p:spPr>
          <a:xfrm>
            <a:off x="6428160" y="2588400"/>
            <a:ext cx="539640" cy="36396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D2</a:t>
            </a:r>
            <a:endParaRPr/>
          </a:p>
        </p:txBody>
      </p:sp>
      <p:sp>
        <p:nvSpPr>
          <p:cNvPr id="143" name="CustomShape 5"/>
          <p:cNvSpPr/>
          <p:nvPr/>
        </p:nvSpPr>
        <p:spPr>
          <a:xfrm>
            <a:off x="6388920" y="4832640"/>
            <a:ext cx="539640" cy="36396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D2</a:t>
            </a:r>
            <a:endParaRPr/>
          </a:p>
        </p:txBody>
      </p:sp>
      <p:sp>
        <p:nvSpPr>
          <p:cNvPr id="144" name="CustomShape 6"/>
          <p:cNvSpPr/>
          <p:nvPr/>
        </p:nvSpPr>
        <p:spPr>
          <a:xfrm>
            <a:off x="6388920" y="5613120"/>
            <a:ext cx="539640" cy="36396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D1</a:t>
            </a:r>
            <a:endParaRPr/>
          </a:p>
        </p:txBody>
      </p:sp>
      <p:sp>
        <p:nvSpPr>
          <p:cNvPr id="145" name="CustomShape 7"/>
          <p:cNvSpPr/>
          <p:nvPr/>
        </p:nvSpPr>
        <p:spPr>
          <a:xfrm>
            <a:off x="6388920" y="3401280"/>
            <a:ext cx="539640" cy="36396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D1</a:t>
            </a:r>
            <a:endParaRPr/>
          </a:p>
        </p:txBody>
      </p:sp>
      <p:sp>
        <p:nvSpPr>
          <p:cNvPr id="146" name="CustomShape 8"/>
          <p:cNvSpPr/>
          <p:nvPr/>
        </p:nvSpPr>
        <p:spPr>
          <a:xfrm>
            <a:off x="609480" y="1752480"/>
            <a:ext cx="7772040" cy="2361960"/>
          </a:xfrm>
          <a:prstGeom prst="rect">
            <a:avLst/>
          </a:prstGeom>
          <a:solidFill>
            <a:schemeClr val="bg1">
              <a:alpha val="74000"/>
            </a:schemeClr>
          </a:solidFill>
          <a:ln>
            <a:solidFill>
              <a:schemeClr val="bg1"/>
            </a:solidFill>
            <a:round/>
          </a:ln>
        </p:spPr>
        <p:style>
          <a:lnRef idx="2">
            <a:schemeClr val="accent1">
              <a:shade val="50000"/>
            </a:schemeClr>
          </a:lnRef>
          <a:fillRef idx="1">
            <a:schemeClr val="accent1"/>
          </a:fillRef>
          <a:effectRef idx="0">
            <a:schemeClr val="accent1"/>
          </a:effectRef>
          <a:fontRef idx="minor"/>
        </p:style>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357</TotalTime>
  <Application>LibreOffice/5.0.3.2$Linux_X86_64 LibreOffice_project/00m0$Build-2</Application>
  <Paragraphs>53</Paragraphs>
  <Company>Drexel  University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2018-06-01T20:16:24Z</dcterms:created>
  <dc:creator>Homey</dc:creator>
  <dc:language>en-US</dc:language>
  <cp:lastModifiedBy>Homey</cp:lastModifiedBy>
  <dcterms:modified xsi:type="dcterms:W3CDTF">2018-06-02T02:14:15Z</dcterms:modified>
  <cp:revision>26</cp:revision>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Drexel  University</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24</vt:i4>
  </property>
</Properties>
</file>